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59" r:id="rId4"/>
    <p:sldId id="278" r:id="rId5"/>
    <p:sldId id="258" r:id="rId6"/>
    <p:sldId id="277" r:id="rId7"/>
    <p:sldId id="270" r:id="rId8"/>
    <p:sldId id="271" r:id="rId9"/>
    <p:sldId id="274" r:id="rId10"/>
    <p:sldId id="279" r:id="rId11"/>
    <p:sldId id="272" r:id="rId12"/>
    <p:sldId id="273" r:id="rId13"/>
    <p:sldId id="275" r:id="rId14"/>
    <p:sldId id="276" r:id="rId15"/>
    <p:sldId id="262" r:id="rId16"/>
    <p:sldId id="266" r:id="rId17"/>
    <p:sldId id="265" r:id="rId18"/>
    <p:sldId id="264" r:id="rId19"/>
    <p:sldId id="267" r:id="rId20"/>
    <p:sldId id="268" r:id="rId21"/>
    <p:sldId id="269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3095"/>
  </p:normalViewPr>
  <p:slideViewPr>
    <p:cSldViewPr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BEB73-ADE6-43C8-97E6-DBFE5C6CF6D7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B8836-283C-49D8-8644-47943D83E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3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Selenium</a:t>
            </a:r>
            <a:r>
              <a:rPr lang="ko-KR" altLang="en-US" dirty="0" smtClean="0"/>
              <a:t>을 사용해서 </a:t>
            </a:r>
            <a:r>
              <a:rPr lang="ko-KR" altLang="en-US" dirty="0" err="1" smtClean="0"/>
              <a:t>각방별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scretch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beautiful</a:t>
            </a:r>
            <a:r>
              <a:rPr lang="en-US" altLang="ko-KR" baseline="0" dirty="0" smtClean="0"/>
              <a:t> soup</a:t>
            </a:r>
            <a:r>
              <a:rPr lang="ko-KR" altLang="en-US" baseline="0" dirty="0" smtClean="0"/>
              <a:t>을 사용해 각 방의 데이터를 저장함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9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웹사이트 검색결과 웹사이트에 데이터가 잘못 기입되어 가격이 지나치게 </a:t>
            </a:r>
            <a:r>
              <a:rPr lang="ko-KR" altLang="en-US" dirty="0" err="1" smtClean="0"/>
              <a:t>낮게나오거나</a:t>
            </a:r>
            <a:r>
              <a:rPr lang="ko-KR" altLang="en-US" dirty="0" smtClean="0"/>
              <a:t> 방 크기가 지나치게 크게 나옴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1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강남과의 거리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명동과의 거리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가까운 한강공원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집 크기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 층수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건물층수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가격의 </a:t>
            </a:r>
            <a:r>
              <a:rPr lang="en-US" altLang="ko-KR" baseline="0" dirty="0" smtClean="0"/>
              <a:t>descriptive 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6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Price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distribution</a:t>
            </a:r>
            <a:r>
              <a:rPr lang="ko-KR" altLang="en-US" dirty="0" smtClean="0"/>
              <a:t>을 확인한 결과 </a:t>
            </a:r>
            <a:r>
              <a:rPr lang="en-US" altLang="ko-KR" dirty="0" smtClean="0"/>
              <a:t>Skewness </a:t>
            </a:r>
            <a:r>
              <a:rPr lang="ko-KR" altLang="en-US" dirty="0" smtClean="0"/>
              <a:t>가 커다랗게 나타남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Size</a:t>
            </a:r>
            <a:r>
              <a:rPr lang="ko-KR" altLang="en-US" dirty="0" smtClean="0"/>
              <a:t>의 경우 균등하게 분포됨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Size</a:t>
            </a:r>
            <a:r>
              <a:rPr lang="ko-KR" altLang="en-US" dirty="0" smtClean="0"/>
              <a:t>의 경우 균등하게 분포됨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1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8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모델의 실험을 진행해 보았는데 </a:t>
            </a:r>
            <a:r>
              <a:rPr lang="en-US" altLang="ko-KR" dirty="0" err="1" smtClean="0"/>
              <a:t>Rsquared</a:t>
            </a:r>
            <a:r>
              <a:rPr lang="ko-KR" altLang="en-US" dirty="0" smtClean="0"/>
              <a:t>값은 다소 좋게 나왔지만 </a:t>
            </a:r>
            <a:r>
              <a:rPr lang="en-US" altLang="ko-KR" dirty="0" smtClean="0"/>
              <a:t>Residual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정규성을</a:t>
            </a:r>
            <a:r>
              <a:rPr lang="ko-KR" altLang="en-US" dirty="0" smtClean="0"/>
              <a:t> 검정한</a:t>
            </a:r>
            <a:r>
              <a:rPr lang="ko-KR" altLang="en-US" baseline="0" dirty="0" smtClean="0"/>
              <a:t> 결과 </a:t>
            </a:r>
            <a:r>
              <a:rPr lang="en-US" altLang="ko-KR" baseline="0" dirty="0" smtClean="0"/>
              <a:t>normal</a:t>
            </a:r>
            <a:r>
              <a:rPr lang="ko-KR" altLang="en-US" baseline="0" dirty="0" smtClean="0"/>
              <a:t>분포를 따르지 </a:t>
            </a:r>
            <a:r>
              <a:rPr lang="ko-KR" altLang="en-US" baseline="0" dirty="0" err="1" smtClean="0"/>
              <a:t>않는것으로</a:t>
            </a:r>
            <a:r>
              <a:rPr lang="ko-KR" altLang="en-US" baseline="0" dirty="0" smtClean="0"/>
              <a:t> 나타남</a:t>
            </a:r>
            <a:endParaRPr lang="en-US" altLang="ko-KR" baseline="0" dirty="0" smtClean="0"/>
          </a:p>
          <a:p>
            <a:r>
              <a:rPr lang="en-US" altLang="ko-KR" dirty="0" smtClean="0"/>
              <a:t>Features</a:t>
            </a:r>
            <a:r>
              <a:rPr lang="ko-KR" altLang="en-US" dirty="0" smtClean="0"/>
              <a:t>간의 상관관계도 높게 나타남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72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Outlier</a:t>
            </a:r>
            <a:r>
              <a:rPr lang="ko-KR" altLang="en-US" dirty="0" smtClean="0"/>
              <a:t>를 찾아본</a:t>
            </a:r>
            <a:r>
              <a:rPr lang="ko-KR" altLang="en-US" baseline="0" dirty="0" smtClean="0"/>
              <a:t> 결과 다음과 같이 나타남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81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아웃라이어</a:t>
            </a:r>
            <a:r>
              <a:rPr lang="ko-KR" altLang="en-US" dirty="0" smtClean="0"/>
              <a:t> 검출결과 다음과 같은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데이터가 나타남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를 통해</a:t>
            </a:r>
            <a:r>
              <a:rPr lang="ko-KR" altLang="en-US" baseline="0" dirty="0" smtClean="0"/>
              <a:t> 웹사이트를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B8836-283C-49D8-8644-47943D83EF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44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219822"/>
            <a:ext cx="7772400" cy="757907"/>
          </a:xfrm>
        </p:spPr>
        <p:txBody>
          <a:bodyPr>
            <a:normAutofit/>
          </a:bodyPr>
          <a:lstStyle>
            <a:lvl1pPr>
              <a:defRPr sz="4000">
                <a:solidFill>
                  <a:srgbClr val="6E6863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778746"/>
            <a:ext cx="6400800" cy="593204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6E686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1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Lorem ipsum dolor sit amet, consectetur adipisicing elit, sed do eiusmod tempor incididunt ut labore et dolore magna aliqua.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5D2D-F1F0-4903-B48A-14694293EF0E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D5679-23F9-467C-87CB-EC38721BA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720" y="206375"/>
            <a:ext cx="663508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720" y="1200150"/>
            <a:ext cx="6635080" cy="339407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 smtClean="0"/>
              <a:t>Lorem ipsum dolor sit amet, consectetur adipisicing elit, sed do eiusmod tempor incididunt ut labore et dolore magna aliqua.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6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63638"/>
            <a:ext cx="8229600" cy="33940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Lorem ipsum dolor sit amet, consectetur adipisicing elit, sed do eiusmod tempor incididunt ut labore et dolore magna aliqua.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6E6863"/>
                </a:solidFill>
              </a:defRPr>
            </a:lvl1pPr>
          </a:lstStyle>
          <a:p>
            <a:fld id="{ADD25D2D-F1F0-4903-B48A-14694293EF0E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6E686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E6863"/>
                </a:solidFill>
              </a:defRPr>
            </a:lvl1pPr>
          </a:lstStyle>
          <a:p>
            <a:fld id="{BB7D5679-23F9-467C-87CB-EC38721BA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6E686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6E6863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6E686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6E686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6E686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6E686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8" y="1491630"/>
            <a:ext cx="2405909" cy="4135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90714"/>
            <a:ext cx="7772400" cy="776660"/>
          </a:xfrm>
        </p:spPr>
        <p:txBody>
          <a:bodyPr/>
          <a:lstStyle/>
          <a:p>
            <a:r>
              <a:rPr lang="en-US" dirty="0" smtClean="0"/>
              <a:t>House </a:t>
            </a:r>
            <a:r>
              <a:rPr lang="en-US" smtClean="0"/>
              <a:t>Price Prediction</a:t>
            </a:r>
            <a:endParaRPr lang="en-US" sz="4000" dirty="0">
              <a:solidFill>
                <a:srgbClr val="6E686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66778"/>
            <a:ext cx="6400800" cy="59320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6E6863"/>
                </a:solidFill>
              </a:rPr>
              <a:t>4everTeamdowns</a:t>
            </a:r>
            <a:endParaRPr lang="en-US" sz="2800" dirty="0">
              <a:solidFill>
                <a:srgbClr val="6E68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9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43558"/>
            <a:ext cx="6480720" cy="27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7574"/>
            <a:ext cx="784556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AutoShape 2" descr="data:image/png;base64,iVBORw0KGgoAAAANSUhEUgAAAgkAAAFkCAYAAACq4KjhAAAABHNCSVQICAgIfAhkiAAAAAlwSFlzAAALEgAACxIB0t1+/AAAIABJREFUeJzs3Xt0XOV5P/rvu/eePXfrZkmWLdnYYLAJyFBsYzA41En6cwhtml+TuOGkYSX+NavnLFhdoVlcmmCTtKlL6h9rtSFpupqcHpIUkkCTkhB+aWtDsZHxBbAt8N3YWLfRaHSf+7695489e2tmtCXNSBrNSHo+K1lmRlsze/aMZj/7eZ/3eRnnnIMQQgghJI9Q7h0ghBBCSGWiIIEQQgghjihIIIQQQogjChIIIYQQ4oiCBEIIIYQ4oiCBEEIIIY6kcj3xpz71KQSDQQBAc3Mzdu7ciW9961uQJAl33nknHnzwQXDO8eSTT+L8+fOQZRnf+ta30NLSgpMnT+Jv/uZvCtqWEEIIIdNTliBBURQwxvCjH/3Ivu8P//AP8cwzz6C5uRlf/vKXcfbsWXR1dUFRFPz0pz/FqVOnsHfvXnzve9/Dk08+WfC2hBBCCJmesgQJ586dQyKRwK5du6DrOh588EGoqorm5mYAwF133YXDhw8jEong7rvvBgBs2LABp0+fRiwWK2jb9957rxwvjRBCCFkwyhIkeDwe7Nq1C5/5zGfwwQcf4E//9E+xZMkS++d+vx+dnZ2Ix+P2kAQAiKKIeDyOQCAw5baSJMEwDAgClV0QQggh01GWIOGaa67BqlWr7P8OBoMYGRmxfx6Px1FVVYV0Oo14PG7fbxgGAoEAYrFYQdtOFSBwzsEYm62XRQghhCwoZQkS/u3f/g0XLlzAnj17EA6HkUwm4fV60dnZiebmZrzxxht48MEH0dvbi9deew07duzAyZMncf3118Pv90OW5YK2nQpjDJFIdA5e8fxWXx+k41QgOlaFoeNUGDpOhaNjVZj6+uDUG2UpS5Dw6U9/Go8//jjuv/9+CIKAvXv3QhAEfPWrX4VhGNi6dStaW1tx8803o62tDX/8x38MANi7dy8A4Mknnyx4W0IIIYRMD1vsq0BS5Dk1itALR8eqMHScCkPHqXB0rApTbCaBqvoIIYQQ4oiCBEIIIYQ4oiCBEEIIIY4oSCCEEEKIIwoSCCGEEOKIggRCCCGEOKIggRBCCCGOKEgghBBCiCMKEgghhBDiiIIEQgghhDiiIIEQQgghjihIIIQQQogjChIIIYQQ4oiCBEIIIYQ4oiCBEEIIIY4oSCCEEEKIIwoSCCGEEOKIggRCCCGEOKIggRBCCCGOKEgghBBCiCMKEgghhBDiiIIEQgghhDiiIIEQQgghjihIIIQQQogjChIIIYQQ4oiCBEIIIYQ4oiCBEEIIIY6kcu8AWVwMztHWHkJXJI7mej+2tjZBYKzcu0UIIcQBBQlkTrW1h/DqiW4AwIWuYQDA3RuWl3OXCCGETICGG8ic6orEJ71NCCGkclCQQOZUc71/0tuEEEIqBw03kDm1tbUJAHJqEgghhFQmChLInBIYoxoEQgiZJ2i4gRBCCCGOKEgghBBCiCMKEgghhBDiiIIEQgghhDiiIIEQQgghjihIIIQQQogjChIIIYQQ4oiCBEIIIYQ4oiCBEEIIIY4oSCCEEEKIo7IFCQMDA7jnnntw5coVdHR04P7778fnP/95fOMb37C3eeaZZ/CZz3wGn/vc59De3g4ARW1LCCGEkOkrS5CgaRr27NkDj8cDANi7dy8efvhh/OQnP4FhGNi/fz/OnDmDt956Cy+88AKefvppfPOb3yx6W0IIIYRMX1mChKeeegqf+9zn0NDQAM45zpw5g40bNwIAtm3bhsOHD+Ptt9/G1q1bAQBNTU0wDAODg4M4ffp0QdsODQ2V46URQgghC8acBwm/+MUvUFdXh61bt4JzDgAwDMP+ud/vRzQaRTweRzAYzLk/FovlPNZE2/p8vnHbEkIIIaQ4c75U9C9+8QswxtDW1obz58/j0Ucfzbnqj8fjqKqqQiAQyDnRW4GAIAgFb1uI+vrCtlvs6DgVjo5VYeg4FYaOU+HoWM2+OQ8SfvKTn9j//YUvfAHf+MY38O1vfxvHjx/Hpk2bcPDgQWzZsgUrV67Evn37sGvXLoRCIRiGgZqaGqxfv37KbTnnqK6uLmh/IpFoqV7qglFfH6TjVCA6VoWh41QYOk6Fo2NVmGIDqTkPEpw8+uijeOKJJ6CqKq699lrs2LEDjDHcdttt2LlzJzjn2LNnT8Hb7t69u8yviBBCCJn/GLcKAxYpijynRhF64ehYFYaOU2HoOBWOjlVhis0kUDMlQgghhDiiIIEQQgghjihIIIQQQogjChIIIYQQ4oiCBEIIIYQ4oiCBEEIIIY4oSCCEEEKIIwoSCCGEEOKIggRCCCGEOKIggRBCCCGOKEgghBBCiCMKEgghhBDiiIIEQgghhDiiIIEQQgghjihIIIQQQogjChIIIYQQ4oiCBEIIIYQ4oiCBEEIIIY4oSCCEEEKIIwoSCCGEEOKIggRCCCGEOKIggRBCCCGOpHLvAFl4NMPAs6+cQ2dfDC0NATxw7zpIAsWjhBAy31CQQGbds6+cw/FzfQCA3sEEAGDXfTeWc5cIIYRMA13ekVnX2Reb9DYhhJD5gYIEMutaGgKT3iaEEDI/0HADmXUP3LsOAHJqEgghhMw/FCSQWScJAtUgEELIAkDDDYQQQghxREECIYQQQhxRkEAIIYQQRxQkEEIIIcQRBQmEEEIIcURBAiGEEEIcUZBACCGEEEcUJBBCCCHEEQUJhBBCCHFEQQIhhBBCHFGQQAghhBBHFCQQQgghxBEFCYQQQghxRKtAkpIyOEdbewhdkTia6/3Y2toEgbFy7xYhpMzou2F+oCCBlFRbewivnugGAFzoGgYA3L1heTl3iRBSAei7YX4oS5BgGAa+/vWv48qVKxAEAd/4xjcgyzIee+wxCIKAtWvXYs+ePQCAZ555Bq+//jokScLjjz+O1tZWdHR0FLwtKa+uSHzS24SQxYm+G+aHsgQJr776KhhjeP7553Hs2DE8/fTT4Jzj4YcfxsaNG7Fnzx7s378fy5cvx1tvvYUXXngBoVAIDz30EF588UXs3bu34G1JeTXX++2rBOs2IYTQd8P8UJYg4aMf/Si2b98OAOjp6UFVVRUOHz6MjRs3AgC2bduGtrY2rF69Glu3bgUANDU1wTAMDA4O4vTp0wVtOzQ0hJqamjK8QmLZ2toEADnjjoQQQt8N80PZahIEQcBjjz2G/fv34+///u/R1tZm/8zv9yMajSIej6O6ujrn/lgslvM4E23r8/kQi8UoSCgzgTEaZySEjEPfDfNDWQsX//Zv/xYDAwP49Kc/jXQ6bd8fj8dRVVWFQCCQExTE43EEg0EIglDwtlOpr596G0LHqRh0rApDx6kwdJwKR8dq9pUlSHjppZcQDofx5S9/GW63G4Ig4KabbsKxY8ewefNmHDx4EFu2bMHKlSuxb98+7Nq1C6FQCIZhoKamBuvXr8fx48exadOmCbflnOdkFiYSiUTn4BXPb/X1QTpOBaJjVRg6ToWh41Q4OlaFKTaQKkuQ8Hu/93t4/PHH8fnPfx6apuHrX/861qxZg69//etQVRXXXnstduzYAcYYbrvtNuzcuROcc3sWw6OPPoonnnhi0m13795djpdGCCGELBiMc87LvRPlRJHn1ChCLxwdq8LQcSoMHafC0bEqTLGZBGrLTAghhBBH1HGRlER2y9UVS30AY+im9quEEDKvUJBASiK75eo7FyIAgIDPRe1XCSFkHqEggZREdotVRdMz/+Ua9zNCCCGVi4IEUhLZLVdlSRz3MzL7aFU9QshsoyCBlER2y1WnmgQy+2hVPULIbKMggZREdstV6wqXlBatqkcImW0UJJCSoyvcubFiqQ/vXIhA0XTIkmhmcAghZAaoTwIpObrCnSP59QdUj0AImSHKJJCSo3Xj50Z3JI6AzwVrFkl3JA7NMPDsK+fQ2RdDS0MAD9y7DpJQmmsDKpwkZOGhIIGUHK0bPzecgrFnXzmH4+f6AAC9gwkAwK77bizJ89OwEiELDwUJhCwQTsHYgbe7crbp7Is5/eqsoGElQhYeChJIydEV5tzInlFiaWkI2BkE63apFDOspGkGfvjymTkZBiGETB8FCaTk6AqzfB64dx0A5JyMS6WYYaXv/PwEjpwJg3OO7v44OOf4X7//oZLtGyFkeihIICVjFbJ198cQS6iZojoqXJxLAmO4vqUaPo8LzfX+khYSOmUyJtL+fj8Mw1ylnnOOcx3DU/wGIaQcKEggJWMNM3Bungz8Hgm3r2+kwsVZNtmsgkKHeuZ6ZoJXzv3qccui43Y0Y4KQ8qIggZSMNazAGEPA58KKpQGqRSiByQKBQod65rpu5A+2XYv/7+XTUDUDLknAxza1VMR+EUJyUZBASob6I8yNyQKBQt+D2awbsXoznO0YgtslYPWyJfB5XWhe6rfX8Fi3ug6fuedadPcnJq1foHoWQsqLggRSMtQfYeasdHtnXwzJtAavR0JLfSAn7T5ZIFDoezCbAd2zr5zDkTNhGAYHB9A7mERt0IMTF/oBAAGfC1d6R3H3zU343EfXTvpYFGgSUl4UJJCSKaaQjTiz0u2xhIpoQkHQJ+Ni1wiAsbT7ZIFAoe/BbAZ0nX0x8KzbnAOKpmfd47Kfay73ixBSPAoSyJyhIrTiWSdS6yRr/uvKOcHORjA2mwFdS0PAnNaYuc0YIEvjCxMLyQpQoElIeVGQQObMYi9Cm06QZKXbZUlEWtHtk20lp92tXgyT1SSsX1OH1tU1Zd5TQshUKEggc2axF6FNJ0iy0utONQnTUcyCT9NdHEoSBOy678ZxQdEdNy/Dm+/2Tmu/CSHlQUECmTOLvQhtOkHSbKfbi1nwaaaLQ+UHRRc6h9HVb77mK72jiEZTiyqTRMh8REECmTOLvQitEoKk/AWeJlvwqZhtneQHQZ19MTCBTfhzQkjloSCBzJnFXoRWCUFSdlEhw+QLPs10caj8oKilIWBnEqyfE0IqGwUJhMyRSgiSrmuuwslL/VA0A7Ik4Lrmqgm3/ZOP34DwUALhwSQaa734k4/fUNRz5QdFVk1CFxUuEtBsp/mCggRCKsxsfnnmP1Z3fxxLq732z3v6ExP+7tH3wlB1jtoqD1Sd48i7vWCMFbxfTkGRdbu+PohIJDqt10QWhsU+22m+oCCBkAozm1+e+Y/VvDQ3xT9Zyj+/ZuDYuT7EU9qs7Bchi32203wx9XwmQsicms0vz/zf9bolbL91Ba5vrsb2W1dMWhcxVc0AfamTmcj/fFGNSmWiTAIhFWb5Uh8Ovxey6wbuuWX6V+tOxYOFXv3n1xRwAK9lshLWY2ejMWZSjEoo5CVToyCBkDlQzAn0UtcIUooODiCl6LjUNYIP37JiWs87ky/i/JoCg3OwSR6LxphJMSqhkJdMjYIEQuZAMSfQzr4YxKx+AsX2J8g2m1/EUz0WjTETsvBQkEBmHaWdxyvmBFpML4PpKuQ9KuZ9NDhHIqVicDQFWRLh90o0xkzIAkBBApl1lHYer5hui8X0MpiuQt6jYt7HN9pDONcxDFUzoGoG1q2spjFmQhYAChLIrKO083jF1Ab09CcK7mUwXYW8R8W8j8fOhhFNKNANDg7gcmh0VvaTEFJeNAWSzDqa2jSeNZ7/uY+uxd0blk86/DIXx6+Q5yh2P3SDwzA4uMExFE2jrT008x0lC5rBOQ6d6sHz+y/i0KkeGJyXe5dIHsokkFlHU5tmZi6OXyHPUcx+bF7XgMs9o1BUHYwx+NwSZZDIlGhosvIVHCS8/fbbuHDhAv7oj/4Ip06dwqZNm0q5X2Qes66arcK3nx24RAWMBTI4xxvtIRw7GwYArFjqK8nzFDLroZiZEXdtWI6LXSNovzxAhYukYDQ0WfkKChKeffZZ7N+/H319fdixYwd2796NT3/609i1a1ep94/MY4v9KkEzDDz7yjl09sXQ0hDAA/eugyRMPsLX1h7Cr9s+QDShAADCg0mweTCfXGAMX/zE+nGzIQiZTCUsn04mV1CQ8Mtf/hI///nP8dnPfhY1NTV48cUX8ZnPfIaCBDKp/KuCzkgMh071oCMcxdVwFGnVwMoCT57z0bOvnMPxc30AYC+5vOu+Gyf9na5IHIqm27cVTZ83V1fUHIcUywokOyMxJFMaOvvM7wjKOlaOgoIEQRAgy7J92+12QxTFku0UWRjyrxKSKQ2vnuhG/3ASiZQGQWAIF3jynE+sDMKxs33QDAOSwMAYK6gpUnO9H7IkIq2YgYIsiXR1RRYsK7A8eLIbvz58FYqm48TFfnDOsW2aXUbJ7CooSNi8eTOeeuopJJNJ7N+/Hz/72c+wZcuWUu8bmefyC9+sk6Simi2HDcOsZO6YQUfBSvTsK+dw5EwYeub1aTqHS2IFNUXa2toEDtg1CZvXNcybtD010SLTYXCO3x7rwOBoCgAgMBVHz4YpSKgQBQUJjzzyCH7+85/jhhtuwL//+7/jnnvuwc6dO0u9b2Sey08/HzrVg4vdI7DOGxzmtDlZWhhDDQbn+K+jV/HW+Qh0w1zngAMQBIZN6xrwwL3rpnwMgTFs27Ac2+Zh2r6tPYQD73QhntRw5EwvLnQO44ufWD+jQIECj4WvrT2E/pEUrMmPOgeGY0pZ94mMKShISCaT0HUd//AP/4BwOIyf/vSnUFUVklT8DEpN0/CXf/mX6O7uhqqq+LM/+zNcd911eOyxxyAIAtauXYs9e/YAAJ555hm8/vrrkCQJjz/+OFpbW9HR0VHwtqSyWFfEvzx0GWpMMdsOM8DlWhhBQlt7CIfeDUE3DACw2yo31HgX1HDKRLoiccSTml102X55AG3toRnVKSz24tfFoCsShyQK0HRziI0xoCboLvNeEUtB385/8Rd/gb4+swDL7/fDMAw88sgj03rCX/3qV6ipqcG//uu/4p//+Z/xV3/1V9i7dy8efvhh/OQnP4FhGNi/fz/OnDmDt956Cy+88AKefvppfPOb3wSAorYllcXKLCxf6odLEiBLAlyisGCuDK0Cw6DPBcYAgQE+j4Tf29Qyq89TqQ1omuv9OUWXsiTOuOiy1FPkKvVYLibN9X74PRIEZgbVsiRg47qGcu8WySgoFdDT04Pvf//7AIBAIICvfOUr+OQnPzmtJ/z4xz+OHTt2AAAMw4Aoijhz5gw2btwIANi2bRva2tqwevVqbN26FQDQ1NQEwzAwODiI06dPF7Tt0NAQampqprWPpLQ2r29EeDAJRdMhSyI2r28s9y7NiuZ6P670jiLokyEwAY21Xty+vnHWawoq9ep6a2sTLnQO270SAj7XjIsuSz1FrlKP5WKytbUJ5zuG8M7FfgBmYL0wcosLQ0FBAmMM58+fxw033AAAeP/996c11AAAXq/Zkz4Wi+HP//zP8ZWvfAVPPfWU/XO/349oNIp4PI7q6uqc+2Ox3AK3ibb1+XyIxWIFBQn19cFpvY7FZjaP06e2X48lQQ8+6B3FNcuW4CObVkIQ5m82wTA4DhzvQH9MwaplS+DzSljdVFWy1zUQV+DKquMYiCsV8zl+5IHNOHC8o6D3tpB9/oN71qIjEseV0AhWN1XhD+5ZC2kWa1gq+VhaKm1/ZpthcCRUHW6XCINzaLqBk5cH8KmP3FD0389CP1blUNCZ/tFHH8WXvvQlNDaaV3xDQ0P49re/Pe0nDYVCePDBB/H5z38en/jEJ/B3f/d39s/i8TiqqqoQCARygoJ4PI5gMAghaz79VNsWIhKJTvt1LBb19cFZP063rKnFLWtqAQADA/N7dsOhUz321ahLEnD3zU24ZU1tyV5XnV+Gqhk5tyvpc1zIe1voZ+rQqR5cylzhX+oaxq/+++KsXulX+rEsxd9epTl0qgedvTHEkioMg0MQGDp7Y/j3Vy8U9V4vhmM1G4oNpAoKEu6880689tpruHDhAiRJwpo1a3L6JhSjv78fu3btwu7du+1plOvXr8fx48exadMmHDx4EFu2bMHKlSuxb98+7Nq1C6FQCIZhoKampqBtOec5mQVSWou9An2uW8tW4toYiq5j33MnEB5MorHWi6/efytkh14q1mdlIK6gzi9P+Vkp9bGtxGO52HRF4gj4XIinVCiaAZckIOBzzZsmYgvdpEHCd77zHTz00EN4/PHHHX++d+/eop/wn/7pnzA6Oorvfe97+O53vwvGGL72ta/hr//6r6GqKq699lrs2LEDjDHcdttt2LlzJzjn9iyGRx99FE888cSk2+7evbvo/SLTt9jHdee6texMOxtOp130VPY9dwLvd5vLQ8e6Vex77gT+8k82jtvO+qy4JMG+gp/stZT62FKXyPKz3mO/xwUjocDvcdn3k/JjnE9czvvqq69i+/bt+OUvf+n480996lMl27G5QumpqU2Vxnt+/8WcL/Lrm6vxuY+unYtdqwjZmZT1a+rQurpmwqvjSsi6/PDlM3a7aADYtK5hxlM0//zvDyGWVO3bAa8Lf//nd4/bzvqsWEHCVJ+VSjhe5bQYUujWe2y1Zva6JbQ0BIp+rxfDsZoNszrcsH37dgDAyy+/jB/+8IfT3yuyoC32RVqyr0an+qKqhKxLfnvoQtpFT6Wx1otYt5pz20mxnxW60l/46D2ubAXVJKRSKYRCITQ10XgdGY/GdQtXCUvjtjQE7AWnOOdwSQL2/fQEOOeoDXrg9UhoqS/uSu6r9986ribBifXZyK5JmG9SmoYnf3AMQ1EFNUEZT/6vzfBMc7YXIZWuoE/2wMAAtm/fjrq6OrjdY52wDhw4ULIdI/MHXQkUrhKyLlZ76M6+GGSXgKFoGtGEmllrYgTVATcudo0AKDzLIYuiYw1CPuuzMp9Tw0/+4Bj6hs11BvqGU3jyB8fwt392Z5n3ipDSKChI+Md//Ee8/vrrOHLkCERRxIc//GHccccdpd43QhacSsi6SIJg1yA8v/8iwkO9AMysAhjLdE2k6vKJDEWVSW+T2bHY61EqRUFBwve//32k02l89rOfhWEYeOmll3Dx4kV87WtfK/X+kQVoMf/xV1rWJXtpapZ5D2RJtH9WKoZhtkOej5+BmqBsZxKs22T2VUL9DikwSDh16hR++9vf2re3b9+O++67r2Q7RRY2+uOvHNlLUzvVJBSr0ADwwPGOefsZePJ/bR5Xk0BmXyXU75ACg4SmpiZcvXoVq1atAmA2RLK6LxLiZLKTBf3xV478pamz37e29lDRV/iTBYDZjx0ZTYJzbmcvSv0ZKDZ7NVlxoiyK+MQd19iP5dQ0isxcJdTvkAKDBE3T8MlPfhIbN26EJEl4++23UV9fjy984QsAgB/96Ecl3Uky/0x2sqA//so10yyPdbLnnGNgJIUf/+d5/Py1S2hdU4u1K2vw+skeAEAyrUHXOQK+uWmcU+zrmqw4kTJhc6MS6ndIgUHCQw89lHP7S1/6Ukl2hiwck2UL6I+/cs00y2MFgAMjKcRTGgBA0zW8eaYPH/TGIMvmVXfQL8MtCVixNDAnn4FiX9dkxYmdkRhiCdVexbQzMr/XHqlUlVa/s1gVFCRs3kxjbqQ4lC0oXiUUdM70fbv9pkYcau9BMq2N+1lkJIkqvxt+rwQG4Pb1jXN2Eij2dU1UnGhwjg9CoxiMmj8TmIZkavxrJWShoA4gpCQmyxZQutZZJRyXmWZ5fvx/zqMjHINTr3cjc2fA68JHN69C6+qpl3KfLcW+rt27NuHx772JeEqD3yNh965NAMz3qLMvBquZvQFuBwyELEQUJJCSmCxVSIWLziY7LjPNMsQUBY985zBSqgGPS8C3H7oTAVmGwTneaA+ZsxsA1Phl+DyuafXOB8ZaPEsCg6rnhgpyZnW/FUsD+Njtq+a0mVKxqeu3z0RQW+VFbdXY7bs3LEdXJA7GGKyjwgC7+JKQhYiCBDLnaCjC2WTHZaZZBitAAICUauCR7xzG9/7iHrS1h/Drtg8QTSiZjoswOy52F9dxETADGdklQDM4GABRYBAFBkFgUDUDfo807nVVqonqDprr/fB7JKiaAQ7AK4vYvK6hvDtLSAlRkEDmHBUuOpvsuMw0+2IFCPm3uyLxTIdFmEMEnE+742JbewiKZsAri1A0A6saA7jjQ43Y/3YXRuMqZJeIe25ZPi/e72RKQzRhFiumFR3JlIZDp3rQGYlh3coaDEZTYIxh87oG3EVDZbOiEmpyyHgUJJA5R1XLziY7LjPNvnhcQk6gIDLg0KkerMjquMgNDg7zpMg5L/o5rFT80mpzBchrmpbgzdNhhIdSYABULYVLXSP48C0rinrccvC6JQR9sp1JGIym7EwOAGy/dQV9hmfZG6d68OvDV+1jzjnHtnnwWVnohHLvACGLicHNdsTP77+IQ6d6YHCnEr/xtrY2YfutK3B9czW237rCvhov9PG+/dCd8LjMP3cGoKneb570OMfvb70GXrcEMPNnmm5AloSir/jzg4pkSsPVcAzc4DAMDt3gONsxhOf3X8R/Hb1a8Gsvh5aGAAI+F2qXeBDwucbVHVAdzezI/vz+x/FOjMbTSCs6ogkFx871lXv3CADxySeffLLcO1FOiQQtzjIVv99d9HHSDAP/8puzeOmNK3jzvRA6+qIYiSloaQws6EKvqY7VG5nagoHRFK70RiEJDKuWBad8XMbM7W5eU4dVy4L2MSz08WRRxCfuvAaJlAbN4HYaV5ZE3HfnNThyuhfJtAZRYOAAFNVA0Osq+P0yOEdHOIbIcBKyJOCum5YhmdYRGohD0cwMBueAwMzixmNnetHWHkJ4MFGRn4uWxgAkgcElidhwbR1WLPXjg16z0DKWUGFwDl3nJd/v6fztzSdvtIfw6jtdON85jKFYGoZh1rIAQE3QDcPgOPxeL4aj6SmP9UI/VrPF73dPvVEWGm4gJfHsK+dw/Fwf9MxVZGgggUvdowDMq+LFOvboVFswk7HYYmdETDRs0dIQQO9gwn6/DM7t9HohafW29hBey0rHM8bQ0hBA27u5tRDJtA7OzfqHvuEUjpwJ41LPaMHPM1fyh35VenpTAAAgAElEQVQ0w8DFrhGc7Riyr3SLOT7EWVckjv6RFBIpzZ42yzmwxC+jNugp+5RgQkECKRFrKpz1h29dTVprAizWP36nk/RMjkexMyImKo584N51AID29wdgcI7aJW57u0Jkb8c5x2+PdUASBft9txh5IwzZn4tK9ua7vejqj0PVDKiagURKR8AnVPx+V7rmej+UzEwRi1sW8QdbrxnXyZKOdXlQTQIpiZaGAADY88llyfyoJVIqDrzdhVhCBThHLGHeLmZ8fj5zqi2YycyFiWoVnB5nsseVBAG77rsRn77nWiyt9kIQzPer0OJFazvOOXoHEugdSKCnPw7dmPz3rM9FpU+LtI6dtYy2NSOk0ve70m1tbUJNIHep7WW1Xty9YTla6gM599OxLg/KJJCSsK5MO/picLsErFoWRCqtozMSQzwzvSylaFAzV5KLJXXrNINhJjMXip0RMVXWYrrTU63tjp4N2/0WjPy0gb3PZobJJQrYcmMjVjYGK35apHUsrQWpGmu9uH19Y8Xvd6UTGMPNa+pw5EwYimYWzK5qNGtq7rh5GS50DqOzL4aWhgDuuHlZmfd2caIggZSEdWWa7fn9F8EYg98rIaVoUFQDsksA5xyDoykcPRteVPUJFqcTs2YYePaVc/YX5AP3roMkFJf4y37cFfV+cM5x4J1uDI6m7BP5m6dD+M2bH9hLIv+PzS0IDSaRTGno7IsVvFy0Fax0ReK42htFYpL1DCRRgME5RIHhxKV+pBQdd9y8rKLfd6f3qJL3dz5Z2Ri061Ks28DYEA8TGLr643jz3d4FfxFRiShIIHPGuhqLJ80MguwSkFJ0pBQdosAQHkyirT206L4InLIB//KbsziemQLWO5gAgHFBVzGPe+hUD1492YPB0bHVGRmAcx0j9vZ9wyk8t/8SqgNuRBMKgj656M6LzfV+LK3yoB8pqJoBxoB0Vn+GgFeC7BIxGleQzLz3R86Ep/X65hL19iidibJX1L69MlCQQOaM9cd/4O0uAIDPIyIybF7VBn0y/F5pUXwRFDKbwSr8nOh2sY9vHVctq0hAYEDe8grQDW6Pt0/WeTF7zQcAuO2GerzfNYLOvhjcsogtH1qGlQ0BbPpQA/73cyfRFYnD7RLwodW16IrEMRIfm6rGi3x9ZGGZKACj9u2VgYIEMmP5J6U7bl5mpgrzToLZXwbWuLjfY47xWmO9C+WLYLJAoJDZDNaUxOzbhT6H0+M31/vxzoWIXQMCAAbMbEJ2nCAKzO7AaBXpOb0n2Ws+AMClrhHoBrfnuDfW+Oyprm5ZhCQypFUdx872wSOL9iqK3HwhkF3mEMRspPCpve/8MNX7RDUJlYGCBDJj+SelC53DONcxPNZeFcC2CYrjViz1AYyhe4Gt4zBZIFBIGtUq/MyuSSj0OZwef+dHrsPRs2HEUyoUVQeHeQW3cd1SXAlFHWsSvG7JXg0yX/aaD0B2hoKBc46zV4fw9M9OIjyYRCypQMkactANjroqD0aiaegGh0cWoWrGrA01LeYptvPJG5lAc6LvCapJqAwUJJAZyz8pne0YMqc4wlwH4NjZcM4f/2IY350sEJgsjWql8Y+e6cVwTEFNwI21LdUQGDN/dqoHx871gXOO4ZiCoWgaAOBzSzkrFeY/vsAYbl/fiM6+mD3rIOiTscTvwd/+2c32c7e1h8DAcH1L9aRX4M1Zaz4AZjGiPauBA2lVR2dfDGlFHze1Vdc5FFVHXZUHskuc8JhNF41lzw/HzoZzFtHK/56g97EyUJBAZiz/pOR2CRjJLBbEACyC9gfjTBYITDbN0ErjD8fSMAyOvqEkwkNJu9/Erw9ftZd1NrKOsaoZSGYKEid6/K2tTbjQOYz2ywOQJREBn8veL0XXsfufjyIynAJjwBKfa9IFdra2NoEDjjUJo5m2xTlTIDPrQjAG+2fWDJfZHmqqtLFsGv6Ynkp7HxcrChLIjOWflM53DKFvKGVGB4yNa5ayGFjHpDMSs6cTHjrVY58gsjMp1iI3XZE4uvtjSKsaeCay4jALCK2rKHtZZ54JEJjZAtklCeYiTRifqTE4x8FTPTh2NgzOgZtX18LndaGl3hxKMDjH7n8+ir7hVOaxgeG4imPn+iYMEgTGcFdrExjM910SBHzpvhvR1h7Cr7JqFVim6EEUWGafzZNjMq2BgUMURMguAR/b1DJrQ02lWIp8Jid6Gv5wtnldA8KDSXu4YfO6hpyf05LylYGCBDJj+SelzkgM1QG3/cfv87rKuHflITCGra1N+JffnLWv3K16DZ/HNWGhYSyhZmIr86TKYHb5s66irBQ/YwwCeM6CN8m0Zhf/ZZ/UYikV75zvg6KaUxKrAjL+8K41OdMj+0dS416DYRj44ctnJuzV4HTy64rE4feaXyuKpiOt6NB1DjAro5QZkrCegxsYGEnh/a4R3DNLywKXYjhrJif6zr4YYgnV/nugmRymO1ubcDGTfWppCODOvCBgMQxLzgcUJJBZ11IfwMWuEQAu+/Zi1NYeQvvlAaQV3V4UKDSQwBKfPGGhYcDnQmOt1645qAm4sfnGsc5+nHO7JqE64MaZD4YQS6oQGNAVidnFf9knte5IDFpmriPnQDSh5jxnVyRuBht540KDo2lc7jFXPszv1aDoOn5x8DKiCRUuiaGx1mdf8VmdCWMJM3DJig3GsWZDVPqJcybj48m0ljP2nkxP3GhqMbEKE+MpDe2XB/DsK+fwxU+sp6GYCkNBApl1U6UJZ6Ob4HzQFYnbV/66we0pgtYJwzrR5I+93r6+ccIrqG23rMBdmSDg6Nkw0qoOgQGazhFLauiMmMMaB97uQjylIeBzjasJ4Tx3fHd5nXdcC2WBAQOjaXDOIYnme5N9It/33Am710Fa5QgPJvCR32nOGWY5fWUQosDsAMUJ59xeMbKSzWR83OuREPTJdibB66GvXcD8/McSqv330H55YFE2U6t09Gkls26qNKG1jDQw/W6C80H2iSWaUOxxecBMxVsnmkLHXq0hhKNnw/ZYrtX3QGTmYyZTGl490W2vjwGYhaRJRYdV5XjNstxpjZe6R8c1TLCGO7JP79kn8vBgMmffGFhOvcWhUz04caF/0qJVt0uA3+PC+lU1jlM8K8lMxseXL/Xjzfd6oWoGDINj+VIqwAPMv48jZ3rt27Ik0gyGCkRBAplzM+kmOJ9kn1gSKRUdfVEkUjoUTUfrmjr754WOvVpDCIOjKaQVHS5JgCgwCIJZuNi6pg6D0RQGR1NwiQL8XgkcHKsag1A0HYrGsTKTuclO6Xb2xSAJDAaHPY1RFBg4GHxuCVV+eVyvhoYaD6JJ1b69fKk3p7Cvsy+GgM9lL+KVHyvUV3vh80i4vrkan/vo2uke4jkzk/HxS53DSCk6ODezSZc6h2et/mI+y59t4/dKNIOhAlGQQOaMdSWs6kZOd75KTzVPV/aJZTamwWUvV5xWdAgCQ9An2ysScgC/bvvArIGAGUR4ZAnxtIZYQoVbFjEUS+Pwu724K+v57e6OmUJJUWRwyyJkScTvb70mZ+665c5Mq2dV42ZNQp0fr57oRiyh4OApFYbBYfDM7AaY/wqZWRh+jwtVARmqZszrk0Kh72lXJJ75rDP7NjE/D1/8xPpxx5BUFgoSSMnkf4lyAK+d6M6cvES4ZRHrV1Z+qnkm8o/Bzo9cN+3CLGv4wpo9kL1cscAYnt9/0e45oGhmkGAWEKoYiSvgcWBgJIXwoNl3wQpgHrh3HcJDCVwNm8t6u2URTXX+SZdC7u1PYlnd2Am+u88sQBuOKXY2IhvjgM45an0u3LtlFYYSKur88rw+KRQ646GQFtuLFc1gqHwUJJBZM1FQAJhfov6sgi2PLMHvkXB9ppvgQjVbc+SNTH2AdQy337oCd7Y24c13e/GzA5fQXO/HiqU+e2YB4ELzUj+6+s32yVaBIGAGEFaBo/VeXbNsCVR7BoT5b1ckPuFS0fmFfC0NAbRfHphoEoPdTGkomsZ/Hu+EJAoIeCVwznHXhuXz8jNQ6IyHQlpsL2bW98bV8CjeuzyIRFrHslovvnr/rZBFceoHICVFQQKZNfknRP8EVdzx5FhRnbX9Qr2ayD9xWE2VJktRK7qOfc+dQHgwicbMl+XR98J2wAWYhYVvvtubc7x/99YV2H7rinELbR09G8bV3igUzYCqGVB1A0dP9+J80I1ESsebp0PwuiUMRdNmjwZwCIKA8x3DYAw43zGEL913Y85+bvpQA37z5gcYGE1DlgTcfZPZCOftCxGkFB35rAJGTecIDSQyrwFmN8k5uJqcyXDPRL+7YqkP71yI2LMWViz1Of6+JAgLsjB3tljfG6H+OJRMIe773Sr2PXcCf/knG8u8d4SCBDJrphpr3byuAYwxe6loKzW+0MZos08qiZSacxWfTGtTZhb2PXcC73ePAgBimS/L1U1VOds4HbPuSHxcEeDdG5Zja2sT3jjVg5+9egkqAHAgmtSQVHQIjEE3zOmTuS9ibEGmI2fCGI4rOUMbTz9/0u7QmFR0/Py/r+D+j67F2uYqHDkbxuXuUeiGAbds1k8YmSUns2c7cA4kUtqcvP8zyehM+Lv5QcY8zIZUAqdlzIHxM2hIeVCQQGZN/pXVPRuaIAiC49Xbq1lXxfO5eM1J/up261ZW210WrUWYLE4nyPwvx/BgEne3LrdPULGEiu7+GGoC7pztJjuOjI3vV2DennphDYObGZB4Zm2IuzcsH7ePqmbgP453wiUKaK73o/aGerx7ZRCyJMItiVA0s1jVKcswF+//TJohTfS73ZG4PbRj3SbFs4auJFGwMwmAOYNmqqwbKT0KEsjsyfoDTikajp2LYMuNjeOK9RZ6T/b81e0uh0Zx0+o6AECz3Y0SmdvjT5CNtV7EutWc29YxOno2bDeg6R1IwC2LqAm6URNwj1sfwmJdCeevxlgMWTLHhq0TZGOtF9GsfQQD+oaSEAWG7v44PLIIjyzZ0z3XNlehKxLHldAouvrjMAwDAmP4nbVL5+T9n0kzpIl+lxYgmjnNMHChcxjRhILaJW5omo6UyrGs1os7bl5Ga15UgEUdJPT09mNkJAVBMOeFM8Ygu1yQJAmiKOb0xSdTs66sYgmzeVBXJIZXT4xdfVqdFjv6zCr6VcuCZd7j0tINDoNzRIaT5roNXcP43VuW59QNOJ0gv3r/rdj33Al0RuLwuETc+aFG+wQfTahIKRpiSQWazuHTJSiqgfBgEgGfCxe7R+zhja5IHCuW+nD0TBjhwYTjrAPAjO18mcWhUpnukNlEAeNWaszfR8Y4ogkNqm6Ac3NYxSNLqAm6MRRLo7s/gZaGAD77kevw5ru9GIgr9uyGubg6nElgOtmqmtN9TGIOy337X9/B5VDUnHorMGxa12DXbzy//2LO9gttWHK+WNRBQlrl0OAyV5sxzKru0aQCw0iAG4YdOAgCM5vWZL7LRIFBFAVIogSXywwohAXYVrhY1pVVWtWgGxyqZiCWUO1mSVanRWuZ49BAwuz2h4VxhWBwjv86enVsBcfMv4bBEUuoCPhc6O5PTNk8SBZF3N263L6Ker29F5e6R3G+cwQj8bQ9bMAyj22tDGmlvY+d67OHBt65EEEsqSCtGvlPM4aPBcmM5Q4HCAxY3bQEq5uqck6EsijmFJX9zY/fwkhs1B684DADxZSiIZ7UEE9pOVeD9fVBRCLRSY/DbJiNKahO0/Ro+eeZM2c0xMCNsc6eZzuG8Pz+i2iu92N5gYWhpLTKFiScOnUK+/btw49//GN0dHTgsccegyAIWLt2Lfbs2QMAeOaZZ/D6669DkiQ8/vjjaG1tLWrbYjHGIEkSnA5LJo4AAGiZG3pKA9fT0LluVoQzM5gAA0Qh0w2PMQgCIAgCXJK0oLMU1gnkt8euIp7UkFJ0KKqORMpMS1vBgvWFYI0/LpQrhLb2EA69G4Kimo2OZEGEKDAoqp45kbsKTknnH5NzHcOIJVVYF/lWcyLGzEBBzwQiVg8FwAxS4ik1Z5zXiXlCV+3/zrf1pmX48K3Nkz7GqsYgevrjSKT1zP6ZDZlckgDOOQZHU5AlER19URw82Y2TlwegKDo2r2/Maew020q1TPNUj0tBxNTMtU0EaJnPp8E50opuZ92a89tX0/Eri7IECT/4wQ/w0ksvwe83PwR79+7Fww8/jI0bN2LPnj3Yv38/li9fjrfeegsvvPACQqEQHnroIbz44otFbVtqoigCouh4EA2YBV/gsLMUemIsSyFkMhSCwDJTzph9nygIkETRzlKI82SusLU88i8OXrZPNgYHTr0/gEOnetBc70fvYMK+ctB0A5GhBFbU+eyrh/n6ZWpwjqNnw4gMJyFmgkVFM+DzSHC7RCyr8+H29Y24/abGSZdftiyv8+LweyEomgFZEiCKDJrBwTNRgsAAjyzaswV8bhGKpmNdfTXWtlTjtRPdiCfNlsgF1CZOuIkoCOjuT4wrIAOQcxJsaQziyJnw2PHIZItqg250hM3gMK3oePf9AbS92wtNN/8GegcSuOiwfPZsmUnBYiGPyzlHPKnZM3aclv+m8fTxDM4zFw/md5/BOTwuETVB2d7Gau1NhaHlVZYgYdWqVfjud7+LRx55BABw+vRpbNxopi63bduGtrY2rF69Glu3bgUANDU1wTAMDA4OFrzt0NAQampqJt2PF1+7DFEQzSIrt5QpthLhlSV43GbhlUcW7VXwZmKyLAWQlanI/IehGNCjCXCuA5zbAYUdXGQyFFaaWJIkyC5X2bMUbe0hxLJ6+gPmOPerJ7rx4VuWgzGGdy5GkEzr5hS4tI6Tl/pRX+Ob11+mbe0hhAeTSKV1eyqXRxahagZa19TZS+D+8OUzBS1udal71Oz3D3N8XxIFINNQiQH2eywIDGlFh0eWULvEBZ/Hhbtam8AAHHi7C5xzpFXdHn4oligyx2mbAHLuu2fD2Hi8uX+A2yViVWMQQ1EFiqbDMDiGomnomSCRMyCRNpcJrl3iKcn7X6riQutxJ+r5UargZKFoaw+hqz8Ozs2AwVqDJJHSEfSbF0UtDQF09Y8dNyoMLY+yBAkf+9jH0N09NgWOZ1Vd+/1+RKNRxONxVFdX59wfi+VOH5toW5/Ph1gsNmWQcPBU76Q/t7gkAT6PBK/b/L/P44LXLcLrdmVuS/a/HrcEn1uC1yPBl/m57BJKeuLmnEPXdaR0HVzTwMAhikJWZoJlBRmAJIqQ5bECzULU1xdWZDgQV+DzSHb6GgC8bjPtPJxQ8dgXb8cX/+o/7KlwnANpzYBLEuzfL/S5KslAXEF1UIYoMgzH0hAFAcuW+sEA1NX60NiwBAAQGkrkfBZCQwnH1xsaStjBqaYb4OBwyyJSmTUbXJIAgwOGbhZHaoZ5DNevqUNjwxL8z48uQTDowSuHr4AD6O6LIa3qE67KKDBAFM2hAU3nEEUGWRJw581N8HllhIfHpjwOZJaItt4zADh1ZdDMimVemiAwNNb5MBBVIIoMDUGvmWUxBGiGuR8cHIwBXrdUsvf/D7dfj2DQgw96R3HNsiX4yKaVEISZ/y1aj/ty22WIIkPQL4NhbP/Xr6nDld5Re/v1a+qm/brm49/DVAbiijkUlbnNOaDqBmSXCFFkWN1Uhf/njzbg9RNdRb13C/FYlVtFFC5mF/3F43FUVVUhEAjkBAXxeBzBYLCobWeLqhkYiSkYiSnT+n2BsUxmwsxSuHOyFWbGwpuVuRi7bf63WxankYIdPx/dYhgGdF0HuG4OfWS+3EVBsAOJ7KzFsmU1GBlOFlSgWeeXURN0Z8bhzeLPmqAbQ6NpXOoYwi/2n4dLYDknKwbYSx7X+eU5KWibbXV+GZrOscQvQ88UFmoOr6mpxoeu8NhntanG5/h6m2p8uBqKml+inEOWzD9Vzs1UfiqtgzEzo2BwDnCOhioPzlzuRzSawtbWJrSurkE0mkJXJA7GOS73jE44rMAyDy4wBkk0P7NVfhnNdT4wQbDfH+v1AMi5T1F01ATdmUJKA163iN7+OJKKmVkRBaC+yoOOvjgExmCAI+B1wSOLGIqmEU+qqKvylOT9v2VNLW5ZUwsAGBiYnRVHDc4RjabgcYkY0ZVx73X2sW+u96N1dc20XtdcFXjOtTq/ucAXt4ZkGaDrHMm0hiW6jEtdw3j54CXcvWF5we/dQj1Ws63YQKoigoQbb7wRx48fx6ZNm3Dw4EFs2bIFK1euxL59+7Br1y6EQiEYhoGamhqsX79+ym055zmZhYk89X9vxsCIimTaLLJLZf5NKjpSioZU2vw3qehIKzqSWfc5TRWbiDn+piGR0gCkp3WM3C7RMZBwOwyPeK1tJhgyEQQhc7J3jd9XZA17AIAODIwq6B+IweCGmaUQBDBwMHvWB8sEGMCGNUGcft+FgRHA73UDHHY1fjxlpq19XhcEljRbADNg1bIg1uRVz8831n4PxBXU+lwAY+h2mBpXaB//61YswclL/ZmaBBGta2pxvnMEibRmB1icA0KmYDal6DjfOWJOg8z0Ybh7w3I7db/v+RNmBmOCVILOkQluxuYn9A0l8fKbHfj9O1c5TtvknOPYuT5wzqGoOoaiaXhkCUurXVBUHX1DSRiZoYW+oRQaarxY4nNlgggJomDeb3AOTTfQJAnz5v23ag6sLKjPLUHVdOx/qxMXOofxwL3r5uWw2Vyx3ucjZ8Po6I1CEBhUzYDfM/adREM0laEigoRHH30UTzzxBFRVxbXXXosdO3aAMYbbbrsNO3fuBOfcnsVQyLa7d+8u6Hm9bgnVAQHVeZ3rCmGlZe0AIxM4THx77L5U2gw81CmqzrOlVR1pVQcwvWyGSxRyAgevW4TbNZbByAk45KxgxC3BH/BAcsmOQyZWUGHN+DAMA0wQ4XeLAFcBAdAVBZLAkEqpYBxIGgb8srmOgFt2YeVSH3Zuv3ZeTyO1pslNdTVTaB//noEkllZ77dsBnxvL6nwYiSv2Yk+AmUmw6lLMmQzmdLH8zo7mjBtmn7QLwbm5GNRE0zbN5zSXoR6NpyG7zOLJ5qXVGIqlER5M2M+lGxzhwQSqg25zqWtVRzKlwcgKtAej6XlTtGqdwBhjCPhcGI6lMTBitqkOD5lDM7Rew8SsImdd19ETiSOl6qjymZklC9UgVAbG+USjlAvflc4IYonCT9SzTTeMTNCQyVJkZTNSyvj7kopmZjQyt9OZwra5IDBmBxl25sKVO2TikUV43RK6+mK42D0CIZMOX1bjRWQkBcYYEkkVLpeAWEIFY4AkAB++pQm/c32dnaUwfw/2TA9r6EMUBbs4s1JnfNTXBxHuGx03/c3gHM++cg5nrw5BNzia6rzY8qGmCaf/HTrVk9O6evutK8AB/PTARSiaYTefAYCgTzYzXmkNjDFwzuH3SKgOuLGyMYgH7l2HtvYQXvzv94suYKz2u/CpbdfmNMOysiBuWcCpS4MYTSgwDA6vW0TtEg9UzfxcRxPKuFbQjAGyS0TQ58LASConseH3SPif21bjP451YnA0Da9bxKYbG7GqIVgxs16sqY1Hz4btBlYAEI0rOQW7y2p9ePJLm2f8fAs5hX7wZDee23/RnqIrMGDN8tyeHMW85wv5WM2meTncsFiJggC/R8hJsRXDmlecn6WYKMiw7hsbXtELbtVrcI5EWkMiXfyQSV/mykpgmeFHNrZ+kCgwvPfBCC50x5BSdNQG3bhhZTV8blfekIkAgXHosSS4oQGc24GEFUDYPSkytRSSJMElzX2zK6fpbxc6h3HkTNgeohpNKIgMp8HgXM2f383vjpuX4XB7yKzviKbhkQXEkyo4GDTdQNDrQlrNDIFlFnCKpTR0DyQQHkqgodo7bgGdQowkVHSEozh0qgcXOodzZma4XQLiaXP2jZFZrCmRioEDEJk5/ZUhd3ol52atRloZX0SZUjQ8t/+SfYyiSQ0HT/ZgRX0AmOA4zbX8YQa/R8Lt6xtxvmMIb52P2Nu1NATKtYvzxrFzfTk9PDgARTWmbDZG5taiDhIEZkBXzRQh5+a8bnulOsYyU7kEAAxMEDId6VjFpMUFxuwZF8D0hkxU3bAzGekJhkc4YxgeTWUNoehIKxqSaR1qESceK7OcfXLQDY4robHo/2pvFCcu9jv+vksUxmUuxhV9ZjIdbpcIt4tBlgC3S4DHJcDtMhtcMbuOIrfZ1WwFFV2RODg3mxsl0hpearuSef1jL5xzIKWodtraqfnO1tYmvJG5an358GVERsaGmsYWSuIYiSuIJWEXgWVXjIObx7ezLzZ518UJcA4ceKcbosAgiWZAwjPPoWiGHfiZr2Hs93RrrqYD3eA5s1/G7jdfT859mUxEpYxP5w8zrFgawN0bluPW9UvxzoUIUqoBj0vAzt+7rsx7Oj/kl8lQcFV5FnWQsKq5ET63c3rKMAxwzjPBg5H5P4du6ODcugridrU5Mp3vrKld1jekkflGtU4Q5jb2iLL5HIAZlDCGTGhiByWCULrpk4wxyJIIWRKxxC9PuF1trR+Dg85f0tlDJv/1Vie6I3FzzJxzVAfcWN20xA44egcTGBhJmVXN09hfVTegJgzHE0wh8meZ5AyZuETILgEeF4NbFuDOTHv129NZzaEUScxueuXc8Kq53o93LkTM+oFMe2rBoWZQ1bg97uqUfQCAX7d9gGhCmbJrom5kvnDz7rcyN8o0AoTcx+eOhbp8gmAg8+cxUZxQMFE0H6FSxqed+i4YnONr/3gEqcwxTqkG/vr/fQt//eUtOcMzEzXOWizyA+FN6xoQ6o8jmlTBObC6KThhIS8pn0UdJExmLrMFVjBiBSTWv7puwOAGODfsoEQ3OMwejZmAJHP/2FW6lRHJBCA8+zlgByXMnD8HBmFGAUn2kMl1K6rQnyneAoDfub4eG9c12Ld1w8AvX7+Mdy8PQM0bq3ZJDNUBDwzOsba5Cs31gbFsRnbNhjI2VGJlP+ZqlgmDOZ5uZZQxqd4AACAASURBVC7cLrMY1MpUeNwiltb4YOg6RGjQ1bQZMDEGHQZ0IxP8CSIYExDwuXKGFbJZt8fWZZia08iRwABZEpDQxz+OSxQyPRhKR5KEogp0xUwnJquuYtONjWiuD+B8xxAOvN1V9pOt06JObe0hRJO5tR4Do2l7rRJg8sZZi0V2IHy+cwgt9QE0LfWjCcDmdQ24a8Pyiqg7IbkoSKgA1jAGgDkpyMsPRpwCEiuY4JxDFjRIUM2f5WdIDCPzpQ60rg5ATScRHkqiscaDm64JQFFSECCAM4YTF/oRGog71kFIgoAlfhdar12K226oL/jLwh4yyQyVTDRkMhuzTDiKnGUiysg+lYniWOMwzg0kUyqe+slb8LpFROMK+oeTmToLIBp3wS1LQOb9mQ7GzIZHS3wykunkuGCgmKEiwBy20Q2eU4y4xC/D55EQGkiMf34gZ/ZCIbweCXVVXqxdUWV23IvEcfjdEK72RsEYs0+217dUl2VdBKfFnroi8XFpc5ck4GzHEDSD20Wm1toli1V2IBxPmp02rUybouq4s0KKU0kuChIWIcZYUcFIfV0QMArbfmXTUgCZLpCGgTdOdaOrL4amWi8GR+IAVyFyNXOiHSO6XYjHAKYHzIAks8wyywzJGDz7BDs2xGMN03glBq8kgQXlomtHxs0yyeqFYReA5txn1mNYt4uZZTKWqWFIKgYudjsPdx05O+h4/9hQFc/8z6HQgzEwZhZyyi4RmjHzbIFLZFjTtAShwTgSKQ2azrG0yoNv/untOPJuL378n+eRH3O4JAGyS0AsWfiMCitATaRU/KrtAyiajri9sJVZrHr6gwG7XW85Wnnnp81X1PtRE3RjcNTMTjEG3HJdLd65MJATJC328fbsoRpFMxd/s4bBLveM4tlXzi3qTEuloiCBlAQH8Oz/OY/2ywOQJRGXQjG01Acgu71oWCqjpz9hV78LDJBlN9xeGdG0iIa6qRthAc7DNLphwLCzImO1I9ZiWxyZ4ZisIRsGDr8M+F0MHC5wLoFz99hSz5msCZ+gmJUDds8Mt0dGuD9mZymsoOK/T3TnXIEzmDMzrACoUNlBRuZ/EzK4ubpjdhiSO+OZ293uYL8uZwGvhJGEAoEJWFbnB2MM1zdXQxZF3LVhOV45chV9w6mc33FJAm66pgZHzkYmeNTx0qqOodEUwoMJqJoBSRRyjg/nQCqtQ9WS9uJXHeHpTXubaKVGp/uBsQWtEikVnZEY4kkNR870oqHag8YaL9wuEdVBN25f14CjZ/tyZpMEvC78ycdvGLdQ1mK6cs4eqkmkVBzLDMUA5ue6oy+2qI9PpaIggZTEG+0hvH0hAkUzkIAGDg6vR8L2W1fgyJkwRCEJQzevg3U+lvoupkCtsoZpAMMroa7OhxqPVfRqZjwYA85d6cUHvWPp5qDHhWDABYDB0A0zzb7Eh76hJIZiKmIpLfPaWKb98uyMwefWnEwRZWQZiqkYipkFo4PRNAQBGI6m8H7PCHweCWBmO2/rhG6tUtl+eaio/dMNnjO+r+mGPY3SWjjK4EA60+9B0wxcnSRImCwQ+JffnLWD2POd5n7evWH5hEWkr57oRiyhZhZ04lB18z2OJlR4ZQH1NT7cvq4BYAzvdw/nBDc+j4ij74UX9cqQ2UM1BucIDyVwuWfUzPoxczhrMR+fSkVBAimJY2fD5iyGTIe/REpDS705Xezo2fC4wkVVM7D91hUV3Za3kGGa2pogdG38Cf3rX9qKv/vXE7gajkJgDE31fqi6AUEwG0slFEBIcKQ0wc6wgI/NsJmqTyIDIDIOZLIcOgdExhDwuxBPqNC5nS4wZ9Aw67dyX1+hDAMYiasYiTvPNDG4WbznJDubkf+c+eUqnAOSyKAb3G4eZd5mduAw2dTOiZZsbmsPof3yANKZ4SJgbMx8oiJSK0BwmumRVAzEkxqOnetDeDAJRcv9OeelW7Z6PhIYwyP/1+/kzP7wuEVc6jYXxeLcXHqdsgrlR0ECKRnrS91aCpZn/nsomhq3rarpC+KqwTA4Dp7sxtGzfRiOpe30810blmNZrc8uXuuKxLGyMYDVTVXo7o/ZnRCDfhluWXQsBJyK9RXKAVihjKIJ4ILLLqDk3DCXnOYwF/jKTJEZF4TY03HN/wbM2RCyS0Rt0AOPW0JK0TESV5BWjXGdFSfdzyK+7DlgB5RG5l9V1+1AgwHojsTwp99+FV63hI3rGhDwyvBlVmV953wEybRmN9263DOKO25ahq5I3GwPnQkQFE23s1gTLS995Iy5aqwoMMcZNQOjKbgkhrTqUIPBgRVLfSVZtno+yc/sWEuoW5mdwdEUZEkE5xzxpIZYUsU7FyI4ejaM29c3UrBQBhQkkJLYvK4B4cEk4inVXKPBJeK1d7rwRnuP3YExm7hA5o8fON6BXx++iuFYGkZmvYKO3iiOnetD70ACnHP7JGl1l8tvwfw/Nq/Ec/91ftzV6FScts6fucGYkDXKUPgQDQNww6oabLlx7Iv60KkeHHinC9wwcLV3BNwwxnqEMIBZTRrMJx4XdORnNIoJHrK3tepNYkkN/32iZ9Lf6+mP4/VTPWbQmuk+xTngcTGcuNiH8x0D8LpFVPlEJNMaGmt88HlEBLwuXLe8Che6huF2iUimVSSV8RkMq4dH/myHaFLFxa4R+D3mV+7mdQ0VnTUrlfzMjpUNstpcy5IARdMR8Logu0Q7e6Nouh1IL4SLifmEggRSEndtWA7GGA683YV4SoPfK6F/JIVk1iqG2W67oX7ud7IEPugdhaKNzXbgAJKKjs6+GBRVh2ZwCJnFlmSXgOf3X8SKej9+95bl6O5PYEW9H9wwxg3HTNds9UDgAIajyUx76V67YBMABFGEILqKiTnGHpcb4IaemXprjHVnErKCCgBWbUZ2QGEFPJwXF2AAyMoEmL83mtRx8v9v786jpKjPvYF/a+m9h1lgGJZhEAQEDSCgGCMar4LR+Poa7uU16PG68V71JBhDEI2aBPRIUExu4pEkx5OYnBi9oldjou+9ZuFGjCARJWGQXVlkgGEWZu211veP6qrp7qkeuodhepj5fs7xSC90V1cXXU/9fs/veT7tvqLkk2MRbNrZmHGffbKyg4z0VSbxhIGSgAxZtEtPWzkpsZiKD3bVweeRoWoa/JKGWZPKIEkiZEnKqFMyUCq6ngnZUyxb9zQgElfR2Gologa8EkaUBRDyy4gmNKdOiFeWXP8+nXkMEuiMSE9Ssq8cVM1I/bh3/UhLooAJo0tw5/XTiratfcEeRj1S32klKyKt6qAAKKpVj8FezeHziDjREkNrp+IUlgn6Pfikrg1/39+Yq6NzUdW3JNDY1gDA+t48sgi/V3aaHPWGIIgQpMJPiqZpwCMDJX4RTW0J5yQ9fmQIt103DdG41aMkltSwZVcjGtviqWqoAkJ+D0ZWBJ1lr83t8V6VrLYTS9PzPw0A7XEDgAgx7XOZADQT0BQA8ODvBzqx42dbEfKnepR47cJcklOYK+CVUFFmFecKeK0iXgGvVTE06Leqfwqp4EkUu/5s/ZdaBiyIVl+TVHv4M13F9VSyp3IAq2aCnb8UV3REYir+adbYjBEG+xgbilM0xcYggc6o9GVPHknAZydSmeiigJHlAVw7t2ZQzDPaw6iyLMLnySxz3RFVEFd0J9vd0E2ocQ2SKEBRDSQUDa2dSVQM86OhJYaEyzD2QGEFPtbVvigKqKoIYOyIcNf32geym0K5kUQRk6rLcN//mYF/f3k7GlriqKoI4IFbZsGblVzq9fqtpkyGtRLliulVmDutEoZh4P2PT+CtLW0QdGv0J+T3YkpNOeZNH4VYUkNCMZBUTWzbfxKHGzr7NHjTdKvvRnsvL46z279372UipnqYpHqXeK3+JT6PhIBHhCxbXVa7ggp7BUlm4JMegJim1akVznOt59hBiSRKEET7dbuPjmRXrDQMA6+8c8BaZpyqDlpVEXC6o9oVLbOXo1L/YZBAZ1T6iILdavizhk4oqg5ZErC/rg2XTh911gcJTuMfWMmHU6rLcPP8ydAMAyuf34pYonsiop0lrxsm/F4JLR0Jp6HR6UpfjtiX7OJAqmZAN0woqo5/+aeJeOfvdSig+nJOPQUI9uhFyC8jHPTi8+ePgl+W8ci/XpTz9TTDwL4jreiMKvB5JSy4uAZXpI7HzTvqsXV/O2RPAAZ062TmkXDhlNGYed5obKo9jm2f1MM0DAwPSzhQl4DVg8oaHvJJApIu35cgdJXeznXFHvBaNRX8XimjImghhblU3YAaN9AZ720vE1jBhN0ULa2niXM7IwDJDEJ8Xsn5d9tVs0Rz/gzTSNUiMZ2urSaAltZ2dHTG0eLRYBgGotGoE3yaqoDJY0bi7c37UX8yhqpyPz7a14Sm1gQqy/2YWhOET5acgEQUBWeURNf1jJwf6hsMEqjfyKKIJf/rfDz//3Y7Ne0bWqwkxrO90po9jGp3fzzWbBWGMU3zlM2VTNNEQtEhiVaWd3bSW2+ciQAhnQkryPnsRCd+8B//SF1Snv6b9vQKXllA0O9BVUXAyXQ/lV//916nhXMkruLA0XZceeFYJ1n0ZEcCcUWHnMoRmTFxuNV9s/Y4/nPjAcSTVr0Kn0eE1x+Anqrt4fNYAYCuZFYOtU6QhpXEaWo5l65WVITwf6+flMrbFCAIEiTZqjehqLpT0dPj86CpOZKq/JlZCdRuAd9VctyqBJp/+3f0uv27zefJDiSsIMIJOLwS/L6uIONQfQd2H26ziic1K+iMqZA8/ozX/MenHU7A+eH+tlR+joy6kxp+8sY+3PuV6al6JVaQYQVtJuKajpbWCITUqET6hYeY6rAmCFYXWHvExBo0sY5d57ZgZ8OYzgiJvfxZFISMqZvBnkMCMEigfmKPItQ1RnCyI9FVahnAniOtMEzzrB1NMFJ9LkJ+OXVVZyIaV/H7TYeQUK3ysz0RRQGyJMIji9BTfSgGYEqCK90wUdcY7ZcciqRqIKkmoOkG/macwB+2HkFZ2ItLzh/lDE9ny+6XkL4ENRJTnTwRE8DMc0c4uTF//LAOsYRmZd+bJpKqAY8swjCsKp65chiE1AkfYu4sTq8sQpIDGD/GKmGu6zo0TYOm6dB0HX7JRNgrAPCgrDyMEQGrRLlh12cQBIipoCL7BJXey8QuJZ5vLxP7vkIachXUyyRPx5pj8Hkk6C4JvA2tcTS0xqxgxCvBI8vOyIHP74fPl19DtFTKaR53Zo6SOEFJ6slG2iiJPSUD2FM0yAw80qZzTPv3LpXEbJrIGBUZSMmsDBKoX6R3xNN0I+NKNxJTsan2OK64cGyRtu70bN5Rj3dSyZkdUQWyaPUraI8qp+xQKQjW1ZjPK0GAgLaEdsZHAfqSYVo1LvpjiNfeL9Y8vnVSamyNo7E1AQHuS+PGjQzjREvMCUpV3cB7tcdRVeFHW2cSul162zBR+2kzfvVfe3BudSlaO5MZK1RM04Sq6af93dh7Kb2Pg91q3Ofr/vzKyhLIQubPtGEY0DQNqqpB03UngDBM6z+PAIiygaAMGAEJEGQIotXSPJ+Tjd3LJCOQsEctskYy4kkdCTWzsVohUybu72+mRje6S6oGnvnPHc7t9Pbv4aAXHklw2r+7T5nY0yXdp0xyOd3Krt1iDzPrgVRMZmp2iXkVpql0m66xP2960JE+OiI6wUdqykvoGuATxa6/FwzJCAUDeW8/gwTqF+lXdLLdojiV+W8C2Lq38awNEtKXZVlr6NOXyLkTU8OhPq+EmqoSKKqOhtYY+m7R4plh/55mfjQBfq+EWI7lrWeSYZhQND3n0rjbvzwVALDns1YkVR1e2Sr9G0uoToAAWHs9ktDw4d5GHKzvQNAvQ9UMZ4SrYpgvow16b5kAaqrCznb1hiiK8Hq98Hq9p34yukYqVE2Dnh1UGFbwZBhd9wmiCJ8sI+jz9yr4M0wzY8okPaj4cF8jTjTHkNT0nMdKIdNt6e3fW3JU+OyJAMCXlm+R8X9fV46GfV/X7a6Ao69qvJzu9IWR+kDOWEp6dJI2wNLSHmWQQAOPfUVnKwl6nZPp2a66MoR9da2IxjVouoGq8gAicRXxpOZUCcxmdzXUdAPRhLVOPHuEZUAyM+ojOScRURQQ9MlODYF+3BxE4yrqGjvxXu3xbitl7DyYlzd8krH0rq3T/YSiaAbao0mMKLV+RDuiCnweCbG4BlEQMgKL3hAFYMLoUsj9OHzcNVLhMlSRxTRNJ6hQVA2GocE0BWeUoiuYgBNUiJJk5VTYQ+SCkDqpygAy31M3TPxNbUAsrqIt2n2KQgBwydRKJBQD+462Ialkjt6Ul3gxd1qV65SJqpuIxhQkFB1KAe3f7dfo7ZSJRxK7BQ4+T1eCZ7ccjbTkUL9Xgkfu3yWphb4XgwTqF/aVk12nfeLYYfjvLUegaDq8soS506qKvIW9d9mM0dhf14YdB08i4JPR2pl0EhFNAzBSVf2yGam57ePN0YLKGheTXftBFAVIooBwwANBsJZCJpMaDtT33VLIfBkmcPB4O+KpJEK3aYf09fmRmAKth2hMVQ2MqwzjYH0HTNNayaGmGk2dblKpIAgYOyLY+xc4wwRBgCzLkGUZfv+pn58dVJimDl23ggc9FUSYaUHF584JQ1UVfHywBR2xJAwz84RlAjh+MgZVN61VDEiteDGBEWV+LLnhfHhyDPlXVITQ0mKNKHVr/+42ZZI20hFXej9louoG1JjhVNsslBVUZY1cnGLKxJ92Xz5TJqeDQQL1C/uKzmaYJmRRHBTrn0XByrqvGOaHRxZxNFVdUZZESJKAkaUBJJIaWiPuVyoZLaRTc4h9FTIEvJJz8uxLggBcPHUkgn6P8/09/qsP+/x9enr/9JO1vQ9zTTvYx9cHexpQ39xzoqXfJyPo98AjiU7/EUmwhvmtBLOem0r1xCsLXUMxg0BvgorRI4Zh72cnIRgqtPQr/tSXEo8BgijCK1lJnueMLsX/nnduQcPwkigi5BcR8veu0JfblEm3ZM+s6ZR42n2FrTIxz9gqk/SpE/vPV8wq7IKMQQIVRXr9hMEgu5KcCVhXq6aJRNKahuiJfdIzzdwNhHojcQYCBBNAediLlkgSrZEkxlaGrIQ5uXgZ2HbG+NjKEN6rPd6te6BdmOeDPQ09fheiYJUArq4MIZZQnSkyE4Lz+U5nmiyuGPhg94mcqzEGo/SmTmNHBPHJ0XbUNSuA6IXscg4vLR3W1dTL0DGluhTDAgI0TcvIp9ANa5RCT41UJBMSVEVxXfVRqJ6mTPLhrDJJ5lpV4h54xJM6kqn/q6f4zUhXyCoTBgl0VlB0HT/4j3/0WCnvbGJfqZ6MKjANE4fqO5w22ZG42mMvBo8swiuLiCWtKox9GSRAsK6CC/i9OSVJAGJJHQeOtgOwal18UteG1kjvroJOxa0CQ/ZFmiAA4yrDgGniL9ut+hTZ3QM376hHQ0u8x1GaqooAvnSxVQX00umjAFhTZNayQg2RmHraozwHjnVg8476QRUk9yS9qdPf9zchmlCtE73Lc8tCHowfVYKakSUFt4muqAjCJwpIKgoMQ3eCCSvXJ23aI1UxVMixjLQvCIIAryzBK0sY1stK0q5TJq7TJlq3kYy+WGViY5BARfH0S//AgeNW7/jOYyqefukfePS23JXzBjp7ZKSysgTPvLwNbREFnTEFmm6c8oQ/vioMRTXgTzXCisZVJNW+OeGafTh1YdNNIJbQnLwERdNxpKETHS6JaH3BLQ8g+5RhmEBrJIljzdaVfySmoi2SRFskiYPHO7C/rg0Bv9VnIppQXUdYZEnABecMd1bZiILgTJG9V3scr717IFVoJ1eJpPzohjGkGhWlf1a7YRPQ/TuVRAGlJX7UjCzpVQAlSVLeqz50XYeu692WkdpLZXUj7bZhrfhAKjmzv2oW9NWUScaIRS9GwRgkUFEcqu/o8fbZxh5SPRlVEE+d7AHrxCUAkAXTtWyxLAn4wudG4cCxDuw4eBKIn95wdjZJFOCVxT7PS7ArLlqvb2Vv99noRxbXl83K3RBMEydOxlAe9sFMzfFaLaRN6IqObfubMGeK1Wk05Pe4Bgm6bubc9+nJqR5DPK1VHIIgDKlGRelTcdbVtYiIaylpE9Uj+ic/yV7xUegyUkVVrVGK7GWk6Ss+AIiCCFGSi9pMK33KpCxc+JSJjUEC0WkyTBO/+q89zuoGv1fCuMowAn4Zh+s7cKIlBp9HRlK15hrTT6Y+j4SP9jUhmtDglSUomt5nKx1kScCYESGYpokTJ+MFzXHmwyuLmFRdirnTqnCksRN1jZFeJ/QVQgDg90gZJ3p7jx1tjmJcZRgns2oa6LqJgE/GVbPGoq4pgne2HUX2bg76ZQT87j+JoiDgzuunWZ0+GzpRe6AZze2FjfYIsJIe504deVYn6hYqvamTnZOwdW+jNQ2W9h1IoojWSHJA5moUsozUMAxrlELToGkadN2waiYZ1ihSZnABq0z0GZz6OF0MEqgoxleFcehEJOP22WrzjnrsOHgSSUWHohrQAx4E/R7cPH9yRtJWLKFix8GTiMZVGCZSldGA1s4kInFrnlYUC1zDLCI1z9r9sZKAB50xpeAkqHwNH+bHA4tnwTBNPPnicai6ecYaS2XLHhmRRRElqXbCQb8HNVUl2Huk1RnSliQB40aGnWHsbXsbM1abCACGl/qtvIYc7Cml92qP49PjHYgn9YJGFOZfNK6gOfbBIjtJ+VhzDMOCXnTGFBipompSgcf9QGaXVvZ48psmSJ/6ULOSMw3DhAnBKsmdCjYEUYSYqqDZH6MUDBKoKB761zndEhfPVkebovDKEpKpE5ei6c5wcvoPZPqIgx0QVJUH0NqpIJbQnPv8XhFK1rlHFKzaBNY8qfXn0rAXU8eVoS2q4HB9B2LJrhOnKArw+2S0dCTO2NV9WYl1VbV5Rz1OtMQgoCtA8MoCNN08IwGD20saponm9gREUUAsoWLu1Eo0tMSc8r5zplRmXL1PG1+OD/Y0WjX5AVSVB3D17OqM56QHeOknd3uOXRQFyKJ1NXyq1W5eWcBXr540pIKDXDJqVsQVZxmkYZooC3nP6j4uvVHI1IdbXQrDgJOcaaSSpfVU8AVBKKgktxsGCdTvDNPEBzsbMGF0KS6fMeasv7IaOyKIv+/vqo8+fUKF63By+pC1feKpa4pA0doQTahQVB0eWcTw0gC8HgUdUQVG6iprWNBrJd3FNUQTKoI+GedVl2JfXTuUVO8EWRJgmNZVcVnYC48k5jxJn27PRgHAJdNGAgDqmiJdCZICIJiAR5ZgmDpgmE5ZgOzBjL7pG2mNxvi9EhTNwLCgF3VNEUweV4Yb503ImSF/25enorEt3uPqmvSsfPukdvnMMc5JzitLiJhq3sWVNu+od1ZZFJq5P5ikTz9EEiq27W2AqlnHyb66Nu6nHhRal6JbLoVhIuTPvyQzwCCB+kn2sPvRZutqLP3H96yV+vHyyCICPhlTaspz/qBlD72+V3scnxxtR8jvSf0DtioYnj++wtlHAFA9IoSjzVGEgx6Egx5cNWssPtjTgM5Y15B5yO+BYZrwyhLCQQ+qR4RS/SC6O92Tc2WZH/NSnyOe0DK6KYqiYPU9SCVz2RXz0gkAvB4Rimr0SaCgGyZKAta+AYBjTVHcPH9yzud/sLMBqm6iotQPVbeC1uxjMHsFgn3bPsnVNUWwZeeJvKYcxFThsFyBx1BkwsSugyehaNYRYJpAZ0zBB3sa8MGeBnx2ojPVAE2GCeCKIbqfTodbLkV5WUlBr8EggfpF+o9jS0fCOZEBuavknS2ONUVTn8UDjyziWAGfJ/2EE09oCPhkjBsZxqXTR2HLxyecK6ns23ZhoHRjRgTx+fNHZfydls4E9n7W1qfLICvL/Hj83y5xAqGAT0ZJ0AtFs0ZCYFqlakVNgKK6d06UJAHVlVY/j9Pt92CasGr8GybCQU9eqwdyBQDpsgtkuU0hxRMatuw6kfEZ3ZZshvwyqitDeb3vYLdpRz3e2nzYdSmqpptoaIkjmlCRVHSIogBFNbB1TwODhCJhkED9Iv3H0M7iB6wg4WxfDpbrZJKPnipPZt+ffXvutCo0tMSd/heXnD+q23M+f/4oNLYm0NKR6JNAoaLEhwsnVWYMzY8bGcYnx9rhfJ+pUY/mtnjGydIZaRCA0cNDuGz6KJgCsGHrUZzsSEDTDciSmHdznnQmUjX0NQPXzq055eqBfL6zS6ePwv66NqffiF1cKd3tX54KA8COT5sBADMmVqA1ksT+unYncAj6Zdxw2QRnCL23x8pgsTU1AubWP0OWRIQDMqIJa4mkmSp8RMXDIIH6RfqPciggY2plWUbd/7NZ+hzrtInDMWNCeb+877wZoyGk3jfXfrxsxmgYhoGXNnzSbWllb3ICVN3A2BHBjNLH9snTvn3J56rwm7f34WR7IlXK2ISqm5Alq7Kkz2PVVXi3th7VI0LweiWMHhFCJKYioWjQUuV2Cw5qUvkb+Qzfp39nufbdlo9P4GhzFIIo4GhzFFs+PtHttWVRxL+l9SQBgL9uP4amtqQTvN3whfHOVXA+7zvYmaliRdmt1EXBmrKLxDWEUq26PbJVTGju1JFF2lpikED9wu3HcbAkIqWPBlRWlqCpqX86IebT/0JM9af3eSTouoZUwjOGBb0YMyIERbW63/l9MjyyhCMNnVZBIUGAkCpha/+US6KAGROHA4LQ47z6e7XHcbQ5Cp9HgqLqKAla86FVFVbCVPr0Ql1jBEJq+VsoIFvZ24YJVTOclQduDa8EWFfoiaTmrLU3AShqfkWj8tl3vZ0amDdzDITUKojsQGCw9SzpjfKwlcVvB6lSqr2m3yuhYpgPJaljM336bSgGUwMFgwTqF/xxLJ6jTVEML/UDSEDRDIwo9eOxJXMhZy2JMkwTm2qPY+veRgBAWciLvXVtiKVO6rMnj8Cd10/D2wQmdwAADeBJREFUK//zabfXd7ttV50M+WVcPafaGW63AwzAmqqwEzQFQcC08eWoa4ogGtegaDpEwVr2mVQ1J8HNI4kYFvLghssm4H+21eFYk9XVURAAn7fv+n/0dhqJx3rPggEPysI+KJqVR6Lp1qiCqhmIJXTMn1PF/TeAMEggGuTsk92IMutK/qpZY7sFCIB1crviwrFO74JcdQJOdfK0HxcEwVmJcXnWcPvJqILhIe8pEzRNAO+kggrTNDGuMpwxTfVJXRsaWuLOe9eMLCxzuyecGjgzxlWG8clRK4elpSOBkFeCAKsHSFVFgPt5gGGQQDTI9fZkl+uK+FSv19Pj6Y2w7GmZnhI0DdPslneRPk11+5enAoCTXGjf7gscETgz0o+PWEJFXVMkVTnQg0umVQ2aacjBQjCzs0eGmP6aPz6b9ec8+9mO+yo/3E/5Gez7KddoVW8M9n3VVyorWSeBiIjOAhytGfgGXsspIiIiGhAYJBAREZErTjcQUUH6ch6ZiAa2QRUkmKaJVatWYd++ffB6vVi9ejXGjRtX7M0iGlTYpIho6BhU0w0bNmyAoihYv349li9fjjVr1hR7k4gGHTYpIho6BlWQsG3bNlx++eUAgJkzZ2Lnzp1F3iKiwceteBIRDU6DarohEomgpKRrDagsyzAMA6JLdTki6h1WIiQaOgZVkBAOhxGNdg195hMgFFpYYqjifsrfUNhX/zx/2Gm/xlDYT32B+yl/3Fd9b1AFCbNnz8Y777yDa6+9Ftu3b8eUKVNO+XdYoevUWMksf9xX+eF+yg/3U/64r/IzpCsuLliwAJs3b8bixYsBgImLREREp2FQBQmCIOCxxx4r9mYQERENCszoIyIiIlcMEoiIiMgVgwQiIiJyxSCBiIiIXDFIICIiIlcMEoiIiMgVgwQiIiJyxSCBiIiIXDFIICIiIlcMEoiIiMgVgwQiIiJyxSCBiIiIXDFIICIiIlcMEoiIiMgVgwQiIiJyxSCBiIiIXDFIICIiIlcMEoiIiMgVgwQiIiJyxSCBiIiIXDFIICIiIlcMEoiIiMgVgwQiIiJyxSCBiIiIXDFIICIiIlcMEoiIiMgVgwQiIiJyxSCBiIiIXDFIICIiIlcMEoiIiMgVgwQiIiJyxSCBiIiIXDFIICIiIlcMEoiIiMgVgwQiIiJyxSCBiIiIXDFIICIiIlcMEoiIiMgVgwQiIiJyxSCBiIiIXDFIICIiIlcMEoiIiMgVgwQiIiJyVbQg4c9//jOWL1/u3K6trcVNN92EW265BevWrQMAmKaJlStXYvHixbjttttQV1cHANi+fXvezyUiIqLekYvxpqtXr8bmzZsxbdo0576VK1di3bp1qK6uxt133409e/bg6NGjUBQF69evR21tLdasWYOf/vSnWLVqVd7PJSIiot4pSpAwe/ZsLFiwAK+88goAIBKJQFVVVFdXAwDmzZuH999/H01NTbj88ssBADNnzsSuXbvyfu7OnTuL8MmIiIgGjzMaJLz22mv49a9/nXHfmjVrcN1112Hr1q3OfdFoFOFw2LkdCoVQV1eHaDSKkpIS535JkvJ+rizLMAwDosi0CyIiot44o0HCokWLsGjRolM+LxQKIRKJOLej0ShKS0uRTCYRjUad+w3DQDgczvu5+QQIlZUlp3wOcT8VgvsqP9xP+eF+yh/3Vd8bEJfZ4XAYXq8XdXV1ME0TmzZtwpw5czBr1iy8++67AKxkxSlTpiAUCuX9XCIiIuq9ouQkuHnsscfwwAMPwDAMXHbZZZgxYwamT5+OzZs3Y/HixQCsqQoAWLVqVd7PJSIiot4RTNM0i70RRERENPAMiOkGIiIiGngYJBAREZErBglERETkikECERERuRowqxuK5YorrsA555wDAJg1axaWLVtW3A0aQEzTxKpVq7Bv3z54vV6sXr0a48aNK/ZmDUgLFy50inlVV1fj+9//fpG3aGCpra3FD37wA/zmN7/BkSNH8O1vfxuiKGLy5MlYuXJlsTdvQEnfV7t378a9997r/EbdfPPNuO6664q7gUWmaRoeeeQRHDt2DKqq4t5778WkSZN4TLlw21ejRo0q6Jga0kHCkSNHcMEFF+BnP/tZsTdlQNqwYQP7YeRBURQIgoAXXnih2JsyIP3iF7/A73//e4RCIQDW8uRvfetbuOiii7By5Ups2LAB8+fPL/JWDgzZ+2rXrl246667cMcddxR3wwaQN998E+Xl5Vi7di3a29vxla98BVOnTuUx5SJ9X7W1tWHhwoX4+te/XtAxNaSnG3bu3ImGhgbcdtttuOeee3Do0KFib9KAsm3bNvbDyMPevXsRi8WwZMkS3HHHHaitrS32Jg0o48ePx09+8hPn9q5du3DRRRcBsEbytmzZUqxNG3Dc9tXGjRtx66234tFHH0UsFivi1g0M1113He6//34AVmVdSZKwe/duHlMu0veVaZqQZRm7du3CO++8k/cxNWSChNdeew033HBDxn8jR47EPffcgxdeeAF33303VqxYUezNHFAikYhrPwzK5Pf7sWTJEjz//PMZhb7IsmDBAkiS5NxOL80SCoXQ2dlZjM0akLL31cyZM/Hggw/ixRdfxLhx4/Dss88WcesGhkAggGAwiEgkgvvvvx/Lli3jMZVD9r765je/iRkzZuChhx7K+5gaMtMNbn0kEomE8w9yzpw5aGxsLMamDVjhcLhX/TCGmnPOOQfjx493/lxWVoampiZUVVUVecsGpvRjKBqNYtiwYUXcmoFt/vz5TqC+YMECPPHEE0XeooGhvr4eS5cuxa233orrr78eTz/9tPMYj6lM2fuqs7OzoGNqSP/ir1u3zulSuXfvXowZM6bIWzSwzJ49m/0w8vD666/jySefBAA0NDQgGo2isrKyyFs1cJ1//vn48MMPAQB//etfMWfOnCJv0cC1ZMkSfPzxxwCALVu24IILLijyFhVfc3MzlixZghUrVmDhwoUAgGnTpvGYcuG2rwo9poZ0WeaOjg6sWLECsVgMsizje9/7HiZMmFDszRow0lc3AFbCGfdPd6qq4uGHH8bx48chiiIeeOABXHjhhcXerAHl2LFjWL58OdavX4/Dhw/ju9/9LlRVxbnnnosnnngCgiAUexMHjPR9tXv3bjz++OPwer2orKzE448/7iQ1DlWrV6/G22+/jYkTJ8I0TQiCgEcffRRPPPEEj6ksbvtq2bJleOqpp/I+poZ0kEBERES5DenpBiIiIsqNQQIRERG5YpBARERErhgkEBERkSsGCUREROSKQQIRERG5YpBARBkefvhhPPfcc7jnnntyPicSiWDp0qX9uFVEVAwMEoiom6qqKjz33HM5H29ra8OePXv6cYuIqBiGTO8GIsptzZo12LhxI0aOHAnTNDF37lxcddVV+Mtf/oK33noLzz//PCRJQnV1NZ5++mmsXr0aDQ0NuO+++/Dss8/iRz/6Ef72t7+hvb0d5eXlWLduHYYPH4558+bh2muvxbZt2yDLMn784x9j7NixeP/99/HUU0/BNE2MGTMGP/zhDxEIBLB27Vps3boVhmFg4cKFuP3223vc7hdeeAEvvfQShg0bhgkTJqCmpgZLly7N+b5EVBiOJBANcX/84x+xd+9evP3223jmmWfw2WefAYBT1vaZZ57BL3/5S7z++uuYOHEiDh48iO985zuoqqrCs88+iyNHjuDQoUN45ZVX8Ic//AE1NTV46623AFi147/whS/gjTfewEUXXYQXX3wRiqJgxYoVWLt2Ld58802cd955+N3vfodXX30VgiDgt7/9LV599VVs2LAB27Zty7nd+/btw8svv4w33ngDL730krPdud6XiArHkQSiIW7r1q245pprIIoiKioq8MUvfjHj8auuugo333wz5s+fj2uuuQZTp07FsWPHnMdramrw0EMP4dVXX8WhQ4ewfft21NTUOI/PmzcPADB58mR89NFH2L9/P6qqqnDeeecBAJYtWwYA+MY3voF9+/Zhy5YtAIB4PI79+/fnbNazZcsWXHnllQgGgwCA66+/Hh0dHTnfl4gKxyCBaIgTBAHpLVyy24E/8sgjWLRoETZu3IgVK1bgvvvuw+zZs53Hd+7cieXLl+Ouu+7CtddeC1EUM17P6/VmvI8sZ/7sRCIRRKNRGIaBFStWYP78+QCA1tbWHhvPZL9Ptuz3JaLCcbqBaIi79NJL8fbbb0NRFLS3t2PTpk3OY7qu40tf+hLKy8tx991348Ybb8Tu3bshyzJ0XQcAfPTRR7jkkkvw1a9+FRMnTsTmzZthGEbO95s4cSJaW1tx4MABAMDPf/5zrF+/HpdeeileeeUVaJqGaDSKW265BbW1tT1u97vvvotoNApFUfCnP/2Jnf+I+hhHEoiGuKuvvhoff/wxbrjhBlRWVmLSpEnOY5Ik4f7778edd94Jn8+H0tJSPPnkk6ioqMCoUaNw++234+mnn8bSpUtx4403QpZlTJ06FUePHgUA15O21+vF2rVr8eCDD0LTNNTU1GDt2rXweDw4fPgwFi5cCF3XsWjRIlx88cU5t3vy5Mm49dZbsXjxYgSDQZSXl8Pv9+d8XyIqHFtFE9FZ6fDhw9i4cSPuuOMOAMDXvvY13HTTTbjyyiuLul1EgwlHEohowKqrq8N9992XMTJgmiYEQcBjjz3mjIAIgoB58+YxQCDqYxxJICIiIldMXCQiIiJXDBKIiIjIFYMEIiIicsUggYiIiFwxSCAiIiJX/x+S2smmFxfeI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34481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05979"/>
            <a:ext cx="7128792" cy="48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9502"/>
            <a:ext cx="7568492" cy="3877593"/>
          </a:xfrm>
        </p:spPr>
      </p:pic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test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3" y="845175"/>
            <a:ext cx="4665514" cy="3076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61" y="1072019"/>
            <a:ext cx="4121123" cy="33550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" y="3879908"/>
            <a:ext cx="4201252" cy="1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1" y="26749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" y="22846"/>
            <a:ext cx="9009064" cy="37010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7624" y="843558"/>
            <a:ext cx="288032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vel 7"/>
          <p:cNvSpPr/>
          <p:nvPr/>
        </p:nvSpPr>
        <p:spPr>
          <a:xfrm>
            <a:off x="4355976" y="1563638"/>
            <a:ext cx="2376264" cy="144016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75234" cy="5112568"/>
          </a:xfrm>
          <a:prstGeom prst="rect">
            <a:avLst/>
          </a:prstGeom>
        </p:spPr>
      </p:pic>
      <p:sp>
        <p:nvSpPr>
          <p:cNvPr id="10" name="Bevel 9"/>
          <p:cNvSpPr/>
          <p:nvPr/>
        </p:nvSpPr>
        <p:spPr>
          <a:xfrm>
            <a:off x="2123728" y="-22099"/>
            <a:ext cx="2376264" cy="217585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6444208" y="1347614"/>
            <a:ext cx="1872208" cy="43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7494"/>
            <a:ext cx="7632848" cy="4709789"/>
          </a:xfrm>
        </p:spPr>
      </p:pic>
      <p:sp>
        <p:nvSpPr>
          <p:cNvPr id="6" name="Frame 5"/>
          <p:cNvSpPr/>
          <p:nvPr/>
        </p:nvSpPr>
        <p:spPr>
          <a:xfrm>
            <a:off x="4427984" y="1059582"/>
            <a:ext cx="1872208" cy="43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1"/>
          <p:cNvSpPr/>
          <p:nvPr/>
        </p:nvSpPr>
        <p:spPr>
          <a:xfrm>
            <a:off x="4171410" y="651537"/>
            <a:ext cx="153532" cy="1535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타원 7"/>
          <p:cNvSpPr/>
          <p:nvPr/>
        </p:nvSpPr>
        <p:spPr>
          <a:xfrm>
            <a:off x="1397642" y="390376"/>
            <a:ext cx="1620180" cy="1620180"/>
          </a:xfrm>
          <a:prstGeom prst="ellipse">
            <a:avLst/>
          </a:prstGeom>
          <a:solidFill>
            <a:schemeClr val="bg1"/>
          </a:solidFill>
          <a:ln w="13017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타원 8"/>
          <p:cNvSpPr/>
          <p:nvPr/>
        </p:nvSpPr>
        <p:spPr>
          <a:xfrm>
            <a:off x="1397642" y="1041580"/>
            <a:ext cx="1620180" cy="1620180"/>
          </a:xfrm>
          <a:prstGeom prst="ellipse">
            <a:avLst/>
          </a:prstGeom>
          <a:solidFill>
            <a:schemeClr val="bg1"/>
          </a:solidFill>
          <a:ln w="130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9"/>
          <p:cNvSpPr/>
          <p:nvPr/>
        </p:nvSpPr>
        <p:spPr>
          <a:xfrm>
            <a:off x="1397642" y="1695940"/>
            <a:ext cx="1620180" cy="1620180"/>
          </a:xfrm>
          <a:prstGeom prst="ellipse">
            <a:avLst/>
          </a:prstGeom>
          <a:solidFill>
            <a:schemeClr val="bg1"/>
          </a:solidFill>
          <a:ln w="130175">
            <a:solidFill>
              <a:srgbClr val="FF669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타원 10"/>
          <p:cNvSpPr/>
          <p:nvPr/>
        </p:nvSpPr>
        <p:spPr>
          <a:xfrm>
            <a:off x="1403648" y="2423523"/>
            <a:ext cx="1620180" cy="1620180"/>
          </a:xfrm>
          <a:prstGeom prst="ellipse">
            <a:avLst/>
          </a:prstGeom>
          <a:solidFill>
            <a:schemeClr val="bg1"/>
          </a:solidFill>
          <a:ln w="130175">
            <a:solidFill>
              <a:srgbClr val="FFCC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이등변 삼각형 17"/>
          <p:cNvSpPr/>
          <p:nvPr/>
        </p:nvSpPr>
        <p:spPr>
          <a:xfrm rot="10800000">
            <a:off x="1925420" y="2371444"/>
            <a:ext cx="528207" cy="269172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TextBox 42"/>
          <p:cNvSpPr txBox="1"/>
          <p:nvPr/>
        </p:nvSpPr>
        <p:spPr>
          <a:xfrm>
            <a:off x="1457654" y="2692924"/>
            <a:ext cx="1512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</a:rPr>
              <a:t>Step </a:t>
            </a:r>
            <a:r>
              <a:rPr lang="en-US" altLang="ko-KR" sz="1350" b="1" dirty="0">
                <a:solidFill>
                  <a:srgbClr val="FFC000"/>
                </a:solidFill>
              </a:rPr>
              <a:t>04</a:t>
            </a:r>
            <a:endParaRPr lang="ko-KR" altLang="en-US" sz="1350" b="1" dirty="0">
              <a:solidFill>
                <a:srgbClr val="FFC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57654" y="609532"/>
            <a:ext cx="1512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</a:rPr>
              <a:t>Step </a:t>
            </a:r>
            <a:r>
              <a:rPr lang="en-US" altLang="ko-KR" sz="1350" b="1" dirty="0">
                <a:solidFill>
                  <a:schemeClr val="accent4"/>
                </a:solidFill>
              </a:rPr>
              <a:t>01</a:t>
            </a:r>
            <a:endParaRPr lang="ko-KR" altLang="en-US" sz="1350" b="1" dirty="0">
              <a:solidFill>
                <a:schemeClr val="accent4"/>
              </a:solidFill>
            </a:endParaRPr>
          </a:p>
        </p:txBody>
      </p:sp>
      <p:sp>
        <p:nvSpPr>
          <p:cNvPr id="45" name="이등변 삼각형 17"/>
          <p:cNvSpPr/>
          <p:nvPr/>
        </p:nvSpPr>
        <p:spPr>
          <a:xfrm rot="10800000">
            <a:off x="1925420" y="988431"/>
            <a:ext cx="528207" cy="269172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1457654" y="1311610"/>
            <a:ext cx="1512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</a:rPr>
              <a:t>Step </a:t>
            </a:r>
            <a:r>
              <a:rPr lang="en-US" altLang="ko-KR" sz="13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endParaRPr lang="ko-KR" altLang="en-US" sz="13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이등변 삼각형 17"/>
          <p:cNvSpPr/>
          <p:nvPr/>
        </p:nvSpPr>
        <p:spPr>
          <a:xfrm rot="10800000">
            <a:off x="1943709" y="339502"/>
            <a:ext cx="528207" cy="269172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이등변 삼각형 17"/>
          <p:cNvSpPr/>
          <p:nvPr/>
        </p:nvSpPr>
        <p:spPr>
          <a:xfrm rot="10800000">
            <a:off x="1943709" y="1635646"/>
            <a:ext cx="528207" cy="269172"/>
          </a:xfrm>
          <a:custGeom>
            <a:avLst/>
            <a:gdLst>
              <a:gd name="connsiteX0" fmla="*/ 0 w 692084"/>
              <a:gd name="connsiteY0" fmla="*/ 432048 h 432048"/>
              <a:gd name="connsiteX1" fmla="*/ 346042 w 692084"/>
              <a:gd name="connsiteY1" fmla="*/ 0 h 432048"/>
              <a:gd name="connsiteX2" fmla="*/ 692084 w 692084"/>
              <a:gd name="connsiteY2" fmla="*/ 432048 h 432048"/>
              <a:gd name="connsiteX3" fmla="*/ 0 w 692084"/>
              <a:gd name="connsiteY3" fmla="*/ 432048 h 432048"/>
              <a:gd name="connsiteX0" fmla="*/ 0 w 716468"/>
              <a:gd name="connsiteY0" fmla="*/ 432048 h 432048"/>
              <a:gd name="connsiteX1" fmla="*/ 346042 w 716468"/>
              <a:gd name="connsiteY1" fmla="*/ 0 h 432048"/>
              <a:gd name="connsiteX2" fmla="*/ 716468 w 716468"/>
              <a:gd name="connsiteY2" fmla="*/ 358896 h 432048"/>
              <a:gd name="connsiteX3" fmla="*/ 0 w 716468"/>
              <a:gd name="connsiteY3" fmla="*/ 432048 h 432048"/>
              <a:gd name="connsiteX0" fmla="*/ 0 w 704276"/>
              <a:gd name="connsiteY0" fmla="*/ 358896 h 358896"/>
              <a:gd name="connsiteX1" fmla="*/ 333850 w 704276"/>
              <a:gd name="connsiteY1" fmla="*/ 0 h 358896"/>
              <a:gd name="connsiteX2" fmla="*/ 704276 w 704276"/>
              <a:gd name="connsiteY2" fmla="*/ 358896 h 358896"/>
              <a:gd name="connsiteX3" fmla="*/ 0 w 704276"/>
              <a:gd name="connsiteY3" fmla="*/ 358896 h 35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6" h="358896">
                <a:moveTo>
                  <a:pt x="0" y="358896"/>
                </a:moveTo>
                <a:lnTo>
                  <a:pt x="333850" y="0"/>
                </a:lnTo>
                <a:lnTo>
                  <a:pt x="704276" y="358896"/>
                </a:lnTo>
                <a:lnTo>
                  <a:pt x="0" y="35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TextBox 48"/>
          <p:cNvSpPr txBox="1"/>
          <p:nvPr/>
        </p:nvSpPr>
        <p:spPr>
          <a:xfrm>
            <a:off x="1457654" y="1952713"/>
            <a:ext cx="15121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</a:rPr>
              <a:t>Step </a:t>
            </a:r>
            <a:r>
              <a:rPr lang="en-US" altLang="ko-KR" sz="1350" b="1" dirty="0">
                <a:solidFill>
                  <a:srgbClr val="FF6699"/>
                </a:solidFill>
              </a:rPr>
              <a:t>03</a:t>
            </a:r>
            <a:endParaRPr lang="ko-KR" altLang="en-US" sz="1350" b="1" dirty="0">
              <a:solidFill>
                <a:srgbClr val="FF6699"/>
              </a:solidFill>
            </a:endParaRPr>
          </a:p>
        </p:txBody>
      </p:sp>
      <p:sp>
        <p:nvSpPr>
          <p:cNvPr id="52" name="타원 24"/>
          <p:cNvSpPr/>
          <p:nvPr/>
        </p:nvSpPr>
        <p:spPr>
          <a:xfrm>
            <a:off x="4122256" y="601903"/>
            <a:ext cx="135444" cy="13544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3" name="TextBox 52"/>
          <p:cNvSpPr txBox="1"/>
          <p:nvPr/>
        </p:nvSpPr>
        <p:spPr>
          <a:xfrm>
            <a:off x="4378947" y="55552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4"/>
                </a:solidFill>
              </a:rPr>
              <a:t>Abstract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91980" y="849894"/>
            <a:ext cx="2484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accent4"/>
                </a:solidFill>
              </a:rPr>
              <a:t> </a:t>
            </a:r>
            <a:r>
              <a:rPr lang="en-US" altLang="ko-KR" sz="900" b="1" dirty="0" smtClean="0">
                <a:solidFill>
                  <a:schemeClr val="accent4"/>
                </a:solidFill>
              </a:rPr>
              <a:t>Purpose of research</a:t>
            </a:r>
            <a:endParaRPr lang="ko-KR" altLang="en-US" sz="900" b="1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78947" y="128791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91980" y="1582286"/>
            <a:ext cx="2484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</a:rPr>
              <a:t>Crawled Data from </a:t>
            </a:r>
            <a:r>
              <a:rPr lang="en-US" altLang="ko-KR" sz="900" b="1" dirty="0" err="1" smtClean="0">
                <a:solidFill>
                  <a:schemeClr val="bg1">
                    <a:lumMod val="50000"/>
                  </a:schemeClr>
                </a:solidFill>
              </a:rPr>
              <a:t>Dabnag</a:t>
            </a:r>
            <a:endParaRPr lang="ko-KR" altLang="en-US" sz="900" b="1" dirty="0">
              <a:solidFill>
                <a:schemeClr val="accent4"/>
              </a:solidFill>
            </a:endParaRPr>
          </a:p>
        </p:txBody>
      </p:sp>
      <p:sp>
        <p:nvSpPr>
          <p:cNvPr id="57" name="타원 32"/>
          <p:cNvSpPr/>
          <p:nvPr/>
        </p:nvSpPr>
        <p:spPr>
          <a:xfrm>
            <a:off x="4171410" y="1366474"/>
            <a:ext cx="153532" cy="1535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8" name="타원 33"/>
          <p:cNvSpPr/>
          <p:nvPr/>
        </p:nvSpPr>
        <p:spPr>
          <a:xfrm>
            <a:off x="4122256" y="1316840"/>
            <a:ext cx="135444" cy="1354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4365608" y="200606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78641" y="2300427"/>
            <a:ext cx="2484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bg1">
                    <a:lumMod val="50000"/>
                  </a:schemeClr>
                </a:solidFill>
              </a:rPr>
              <a:t>Matplotlib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900" b="1" dirty="0" err="1" smtClean="0">
                <a:solidFill>
                  <a:schemeClr val="bg1">
                    <a:lumMod val="50000"/>
                  </a:schemeClr>
                </a:solidFill>
              </a:rPr>
              <a:t>Sns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</a:rPr>
              <a:t> plot</a:t>
            </a:r>
            <a:endParaRPr lang="ko-KR" altLang="en-US" sz="900" b="1" dirty="0">
              <a:solidFill>
                <a:schemeClr val="accent4"/>
              </a:solidFill>
            </a:endParaRPr>
          </a:p>
        </p:txBody>
      </p:sp>
      <p:sp>
        <p:nvSpPr>
          <p:cNvPr id="61" name="타원 36"/>
          <p:cNvSpPr/>
          <p:nvPr/>
        </p:nvSpPr>
        <p:spPr>
          <a:xfrm>
            <a:off x="4158071" y="2084615"/>
            <a:ext cx="153532" cy="153532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2" name="타원 37"/>
          <p:cNvSpPr/>
          <p:nvPr/>
        </p:nvSpPr>
        <p:spPr>
          <a:xfrm>
            <a:off x="4108917" y="2034981"/>
            <a:ext cx="135444" cy="135444"/>
          </a:xfrm>
          <a:prstGeom prst="ellipse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3" name="TextBox 62"/>
          <p:cNvSpPr txBox="1"/>
          <p:nvPr/>
        </p:nvSpPr>
        <p:spPr>
          <a:xfrm>
            <a:off x="4365608" y="274608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Method of Analysis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78641" y="3040448"/>
            <a:ext cx="2484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</a:rPr>
              <a:t>???????</a:t>
            </a:r>
            <a:endParaRPr lang="ko-KR" altLang="en-US" sz="900" b="1" dirty="0">
              <a:solidFill>
                <a:schemeClr val="accent4"/>
              </a:solidFill>
            </a:endParaRPr>
          </a:p>
        </p:txBody>
      </p:sp>
      <p:sp>
        <p:nvSpPr>
          <p:cNvPr id="65" name="타원 40"/>
          <p:cNvSpPr/>
          <p:nvPr/>
        </p:nvSpPr>
        <p:spPr>
          <a:xfrm>
            <a:off x="4158071" y="2824636"/>
            <a:ext cx="153532" cy="1535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6" name="타원 41"/>
          <p:cNvSpPr/>
          <p:nvPr/>
        </p:nvSpPr>
        <p:spPr>
          <a:xfrm>
            <a:off x="4108917" y="2775002"/>
            <a:ext cx="135444" cy="135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7" name="TextBox 66"/>
          <p:cNvSpPr txBox="1"/>
          <p:nvPr/>
        </p:nvSpPr>
        <p:spPr>
          <a:xfrm>
            <a:off x="1143000" y="1234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nt</a:t>
            </a:r>
            <a:r>
              <a:rPr lang="en-US" altLang="ko-KR" b="1" dirty="0">
                <a:solidFill>
                  <a:srgbClr val="FF6699"/>
                </a:solidFill>
              </a:rPr>
              <a:t>en</a:t>
            </a:r>
            <a:r>
              <a:rPr lang="en-US" altLang="ko-KR" b="1" dirty="0">
                <a:solidFill>
                  <a:srgbClr val="FFC000"/>
                </a:solidFill>
              </a:rPr>
              <a:t>ts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68" name="직사각형 49"/>
          <p:cNvSpPr/>
          <p:nvPr/>
        </p:nvSpPr>
        <p:spPr>
          <a:xfrm>
            <a:off x="3707904" y="195486"/>
            <a:ext cx="216024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9" name="직사각형 50"/>
          <p:cNvSpPr/>
          <p:nvPr/>
        </p:nvSpPr>
        <p:spPr>
          <a:xfrm>
            <a:off x="3707904" y="303498"/>
            <a:ext cx="108012" cy="1080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1" name="TextBox 70"/>
          <p:cNvSpPr txBox="1"/>
          <p:nvPr/>
        </p:nvSpPr>
        <p:spPr>
          <a:xfrm>
            <a:off x="6484875" y="1583725"/>
            <a:ext cx="233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97909" y="1878092"/>
            <a:ext cx="225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</a:rPr>
              <a:t>Expect result from study</a:t>
            </a:r>
            <a:endParaRPr lang="ko-KR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74" name="타원 41"/>
          <p:cNvSpPr/>
          <p:nvPr/>
        </p:nvSpPr>
        <p:spPr>
          <a:xfrm>
            <a:off x="6228184" y="1520552"/>
            <a:ext cx="209227" cy="24330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3" name="타원 40"/>
          <p:cNvSpPr/>
          <p:nvPr/>
        </p:nvSpPr>
        <p:spPr>
          <a:xfrm>
            <a:off x="6277338" y="1570185"/>
            <a:ext cx="237169" cy="275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0"/>
            <a:ext cx="6912768" cy="5000163"/>
          </a:xfrm>
        </p:spPr>
      </p:pic>
      <p:sp>
        <p:nvSpPr>
          <p:cNvPr id="5" name="Frame 4"/>
          <p:cNvSpPr/>
          <p:nvPr/>
        </p:nvSpPr>
        <p:spPr>
          <a:xfrm>
            <a:off x="3563888" y="3579862"/>
            <a:ext cx="2304256" cy="43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87"/>
            <a:ext cx="7356721" cy="5099492"/>
          </a:xfrm>
        </p:spPr>
      </p:pic>
      <p:sp>
        <p:nvSpPr>
          <p:cNvPr id="5" name="Frame 4"/>
          <p:cNvSpPr/>
          <p:nvPr/>
        </p:nvSpPr>
        <p:spPr>
          <a:xfrm>
            <a:off x="3995936" y="3651870"/>
            <a:ext cx="2016224" cy="43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156176" y="555526"/>
            <a:ext cx="2016224" cy="43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451719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Regression!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63638"/>
            <a:ext cx="8229600" cy="3394472"/>
          </a:xfrm>
        </p:spPr>
        <p:txBody>
          <a:bodyPr/>
          <a:lstStyle/>
          <a:p>
            <a:pPr marL="0" indent="0" algn="ctr">
              <a:buNone/>
            </a:pPr>
            <a:endParaRPr lang="ko-KR" altLang="en-US" dirty="0" smtClean="0"/>
          </a:p>
          <a:p>
            <a:pPr marL="0" indent="0" algn="ctr">
              <a:buNone/>
            </a:pPr>
            <a:r>
              <a:rPr lang="ko-KR" altLang="en-US" dirty="0" smtClean="0"/>
              <a:t>대학가 근처 집들의 데이터를 통해</a:t>
            </a:r>
          </a:p>
          <a:p>
            <a:pPr marL="0" indent="0" algn="ctr">
              <a:buNone/>
            </a:pPr>
            <a:r>
              <a:rPr lang="ko-KR" altLang="en-US" dirty="0" smtClean="0"/>
              <a:t>적정 집 가격을 예측하는 모델을</a:t>
            </a:r>
          </a:p>
          <a:p>
            <a:pPr marL="0" indent="0" algn="ctr">
              <a:buNone/>
            </a:pPr>
            <a:r>
              <a:rPr lang="ko-KR" altLang="en-US" dirty="0" smtClean="0"/>
              <a:t>만들고자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50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275605"/>
            <a:ext cx="4473028" cy="3312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68068"/>
            <a:ext cx="4008140" cy="3319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1203598"/>
            <a:ext cx="3528392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/>
        </p:nvSpPr>
        <p:spPr>
          <a:xfrm>
            <a:off x="4909212" y="1268068"/>
            <a:ext cx="3528392" cy="223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62926"/>
            <a:ext cx="7560840" cy="2851404"/>
          </a:xfrm>
        </p:spPr>
      </p:pic>
    </p:spTree>
    <p:extLst>
      <p:ext uri="{BB962C8B-B14F-4D97-AF65-F5344CB8AC3E}">
        <p14:creationId xmlns:p14="http://schemas.microsoft.com/office/powerpoint/2010/main" val="17051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880603"/>
            <a:ext cx="79724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6" y="1203598"/>
            <a:ext cx="8856984" cy="21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406400"/>
            <a:ext cx="7351216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411510"/>
            <a:ext cx="7340600" cy="43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swise.com #4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41</Template>
  <TotalTime>121</TotalTime>
  <Words>200</Words>
  <Application>Microsoft Office PowerPoint</Application>
  <PresentationFormat>화면 슬라이드 쇼(16:9)</PresentationFormat>
  <Paragraphs>57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Templateswise.com #41</vt:lpstr>
      <vt:lpstr>House Price Prediction</vt:lpstr>
      <vt:lpstr>PowerPoint 프레젠테이션</vt:lpstr>
      <vt:lpstr>Purpose of Study</vt:lpstr>
      <vt:lpstr>Dataset</vt:lpstr>
      <vt:lpstr>Dataset</vt:lpstr>
      <vt:lpstr>Descriptive Statistics</vt:lpstr>
      <vt:lpstr>Columns</vt:lpstr>
      <vt:lpstr>Visualization</vt:lpstr>
      <vt:lpstr>Visualization</vt:lpstr>
      <vt:lpstr>Visualization</vt:lpstr>
      <vt:lpstr>Visualization</vt:lpstr>
      <vt:lpstr>Visualization</vt:lpstr>
      <vt:lpstr>Visualization</vt:lpstr>
      <vt:lpstr>PowerPoint 프레젠테이션</vt:lpstr>
      <vt:lpstr>Simple 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Method of 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여호정</dc:creator>
  <cp:lastModifiedBy>Administrator</cp:lastModifiedBy>
  <cp:revision>13</cp:revision>
  <dcterms:created xsi:type="dcterms:W3CDTF">2016-10-05T01:17:27Z</dcterms:created>
  <dcterms:modified xsi:type="dcterms:W3CDTF">2016-10-06T10:49:16Z</dcterms:modified>
</cp:coreProperties>
</file>